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1438" r:id="rId5"/>
    <p:sldId id="282" r:id="rId6"/>
    <p:sldId id="409" r:id="rId7"/>
    <p:sldId id="276" r:id="rId8"/>
    <p:sldId id="954" r:id="rId9"/>
    <p:sldId id="271" r:id="rId10"/>
    <p:sldId id="353" r:id="rId11"/>
    <p:sldId id="268" r:id="rId12"/>
    <p:sldId id="1339" r:id="rId13"/>
    <p:sldId id="1335" r:id="rId14"/>
    <p:sldId id="1338" r:id="rId15"/>
    <p:sldId id="1345" r:id="rId16"/>
    <p:sldId id="1349" r:id="rId17"/>
    <p:sldId id="1346" r:id="rId18"/>
    <p:sldId id="1350" r:id="rId19"/>
    <p:sldId id="1340" r:id="rId20"/>
    <p:sldId id="1441" r:id="rId21"/>
    <p:sldId id="261" r:id="rId22"/>
    <p:sldId id="262" r:id="rId23"/>
    <p:sldId id="545" r:id="rId24"/>
    <p:sldId id="1355" r:id="rId25"/>
    <p:sldId id="1356" r:id="rId26"/>
    <p:sldId id="1351" r:id="rId27"/>
    <p:sldId id="1347" r:id="rId28"/>
    <p:sldId id="1342" r:id="rId29"/>
    <p:sldId id="955" r:id="rId30"/>
    <p:sldId id="1328" r:id="rId31"/>
    <p:sldId id="1329" r:id="rId32"/>
    <p:sldId id="442" r:id="rId33"/>
    <p:sldId id="1442" r:id="rId34"/>
    <p:sldId id="1343" r:id="rId35"/>
    <p:sldId id="1334" r:id="rId36"/>
    <p:sldId id="1352" r:id="rId37"/>
    <p:sldId id="1354" r:id="rId38"/>
    <p:sldId id="1344" r:id="rId39"/>
    <p:sldId id="1348" r:id="rId40"/>
    <p:sldId id="1336" r:id="rId41"/>
  </p:sldIdLst>
  <p:sldSz cx="9144000" cy="6858000" type="screen4x3"/>
  <p:notesSz cx="6858000" cy="1019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F9A2673-A0E3-9B40-8D1D-18EE94841A12}">
          <p14:sldIdLst>
            <p14:sldId id="1438"/>
            <p14:sldId id="282"/>
            <p14:sldId id="409"/>
          </p14:sldIdLst>
        </p14:section>
        <p14:section name="i-Ready Overview" id="{A5A7ED4C-D4E5-3C48-9CC0-776F20F91A51}">
          <p14:sldIdLst>
            <p14:sldId id="276"/>
            <p14:sldId id="954"/>
            <p14:sldId id="271"/>
            <p14:sldId id="353"/>
          </p14:sldIdLst>
        </p14:section>
        <p14:section name="Administering the Diagnostic at Home" id="{9BE626F8-CA2B-4842-A73D-67F1C4F16DE3}">
          <p14:sldIdLst>
            <p14:sldId id="268"/>
            <p14:sldId id="1339"/>
            <p14:sldId id="1335"/>
            <p14:sldId id="1338"/>
            <p14:sldId id="1345"/>
            <p14:sldId id="1349"/>
            <p14:sldId id="1346"/>
            <p14:sldId id="1350"/>
            <p14:sldId id="1340"/>
            <p14:sldId id="1441"/>
            <p14:sldId id="261"/>
            <p14:sldId id="262"/>
            <p14:sldId id="545"/>
            <p14:sldId id="1355"/>
            <p14:sldId id="1356"/>
            <p14:sldId id="1351"/>
            <p14:sldId id="1347"/>
            <p14:sldId id="1342"/>
            <p14:sldId id="955"/>
            <p14:sldId id="1328"/>
            <p14:sldId id="1329"/>
            <p14:sldId id="442"/>
            <p14:sldId id="1442"/>
          </p14:sldIdLst>
        </p14:section>
        <p14:section name="Getting Support" id="{716A49D0-C740-754E-896C-D84B49DE96FA}">
          <p14:sldIdLst>
            <p14:sldId id="1343"/>
            <p14:sldId id="1334"/>
            <p14:sldId id="1352"/>
            <p14:sldId id="1354"/>
          </p14:sldIdLst>
        </p14:section>
        <p14:section name="Closing" id="{E247CBB1-F493-8C48-8480-ED37D0D8BCE1}">
          <p14:sldIdLst>
            <p14:sldId id="1344"/>
            <p14:sldId id="1348"/>
            <p14:sldId id="1336"/>
          </p14:sldIdLst>
        </p14:section>
        <p14:section name="15 Minutes" id="{237E3EF3-0D43-5748-A454-7E33CE5BCB0C}">
          <p14:sldIdLst/>
        </p14:section>
        <p14:section name="10 Minutes" id="{6DA51E8D-8D75-8E41-BC27-F329F80D56E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 Hyun Lim" initials="JHL" lastIdx="6" clrIdx="0">
    <p:extLst>
      <p:ext uri="{19B8F6BF-5375-455C-9EA6-DF929625EA0E}">
        <p15:presenceInfo xmlns:p15="http://schemas.microsoft.com/office/powerpoint/2012/main" userId="S::jlim@cainc.com::2722482f-14d6-453b-abc4-4bf9ea929551" providerId="AD"/>
      </p:ext>
    </p:extLst>
  </p:cmAuthor>
  <p:cmAuthor id="2" name="Heather Schoenthal" initials="HS" lastIdx="12" clrIdx="1">
    <p:extLst>
      <p:ext uri="{19B8F6BF-5375-455C-9EA6-DF929625EA0E}">
        <p15:presenceInfo xmlns:p15="http://schemas.microsoft.com/office/powerpoint/2012/main" userId="S::hschoenthal@cainc.com::d8036b53-b38d-471e-8b3f-2aafe261eaf3" providerId="AD"/>
      </p:ext>
    </p:extLst>
  </p:cmAuthor>
  <p:cmAuthor id="3" name="Chelsea Thurlow" initials="CT" lastIdx="3" clrIdx="2">
    <p:extLst>
      <p:ext uri="{19B8F6BF-5375-455C-9EA6-DF929625EA0E}">
        <p15:presenceInfo xmlns:p15="http://schemas.microsoft.com/office/powerpoint/2012/main" userId="S::cthurlow@cainc.com::8beed363-6d6c-4a13-a4e8-f3fa4831d0d5" providerId="AD"/>
      </p:ext>
    </p:extLst>
  </p:cmAuthor>
  <p:cmAuthor id="4" name="Julia Pearlman" initials="JP" lastIdx="6" clrIdx="3">
    <p:extLst>
      <p:ext uri="{19B8F6BF-5375-455C-9EA6-DF929625EA0E}">
        <p15:presenceInfo xmlns:p15="http://schemas.microsoft.com/office/powerpoint/2012/main" userId="S::JPearlman@cainc.com::7318710a-f632-476a-9087-cbbcb6e1205a" providerId="AD"/>
      </p:ext>
    </p:extLst>
  </p:cmAuthor>
  <p:cmAuthor id="5" name="Heather McKenzie" initials="HM" lastIdx="4" clrIdx="4">
    <p:extLst>
      <p:ext uri="{19B8F6BF-5375-455C-9EA6-DF929625EA0E}">
        <p15:presenceInfo xmlns:p15="http://schemas.microsoft.com/office/powerpoint/2012/main" userId="S::hmckenzie@cainc.com::ee70857a-0fb5-49eb-ae62-8e581a286c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51A"/>
    <a:srgbClr val="82D12B"/>
    <a:srgbClr val="17BFC7"/>
    <a:srgbClr val="A8ECF3"/>
    <a:srgbClr val="FFDCC9"/>
    <a:srgbClr val="D1F4C1"/>
    <a:srgbClr val="6A388A"/>
    <a:srgbClr val="B92A52"/>
    <a:srgbClr val="CDE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4"/>
    <p:restoredTop sz="89632" autoAdjust="0"/>
  </p:normalViewPr>
  <p:slideViewPr>
    <p:cSldViewPr snapToGrid="0">
      <p:cViewPr varScale="1">
        <p:scale>
          <a:sx n="58" d="100"/>
          <a:sy n="58" d="100"/>
        </p:scale>
        <p:origin x="106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1AE9D-2DD8-44A6-8313-A9E0F2AD10B6}" type="datetimeFigureOut">
              <a:rPr lang="en-US"/>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DC302-476E-405D-A2A1-8861A69452CB}" type="slidenum">
              <a:rPr lang="en-US"/>
              <a:t>‹#›</a:t>
            </a:fld>
            <a:endParaRPr lang="en-US"/>
          </a:p>
        </p:txBody>
      </p:sp>
    </p:spTree>
    <p:extLst>
      <p:ext uri="{BB962C8B-B14F-4D97-AF65-F5344CB8AC3E}">
        <p14:creationId xmlns:p14="http://schemas.microsoft.com/office/powerpoint/2010/main" val="321903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urriculumassociates.com/teaching-learning-2020/home-assessment-family-suppor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urriculumassociates.com/teaching-learning-2020/home-assessment-family-support"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urriculumassociates.com/-/media/mainsite/files/i-ready/iready-administering-the-iready-diagnostic-at-home-during-a-school-closure-2020.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readycentral.com/articles/kcorner-digital-readines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i-readycentral.com/familycent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a:t>
            </a:fld>
            <a:endParaRPr lang="en-US"/>
          </a:p>
        </p:txBody>
      </p:sp>
    </p:spTree>
    <p:extLst>
      <p:ext uri="{BB962C8B-B14F-4D97-AF65-F5344CB8AC3E}">
        <p14:creationId xmlns:p14="http://schemas.microsoft.com/office/powerpoint/2010/main" val="121868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Stress the need to check login credentials and device before trying to take the test. </a:t>
            </a:r>
          </a:p>
          <a:p>
            <a:endParaRPr lang="en-US" dirty="0"/>
          </a:p>
          <a:p>
            <a:r>
              <a:rPr lang="en-US" dirty="0"/>
              <a:t>If time allows, please also go live to i-Ready.com/Support or drop the link in the chat.  </a:t>
            </a:r>
          </a:p>
          <a:p>
            <a:endParaRPr lang="en-US" dirty="0"/>
          </a:p>
          <a:p>
            <a:r>
              <a:rPr lang="en-US" dirty="0"/>
              <a:t>If you go live, please also guide families to the Technical and Troubleshooting Guide for Families.</a:t>
            </a:r>
            <a:endParaRPr lang="en-US" dirty="0">
              <a:cs typeface="Calibri"/>
            </a:endParaRPr>
          </a:p>
          <a:p>
            <a:endParaRPr lang="en-US" dirty="0"/>
          </a:p>
          <a:p>
            <a:r>
              <a:rPr lang="en-US" dirty="0"/>
              <a:t>Technical and Troubleshooting Guide for Families (English): </a:t>
            </a:r>
            <a:r>
              <a:rPr lang="en-US" sz="1200" kern="1200" dirty="0">
                <a:solidFill>
                  <a:schemeClr val="tx1"/>
                </a:solidFill>
                <a:latin typeface="+mn-lt"/>
                <a:ea typeface="+mn-ea"/>
                <a:cs typeface="+mn-cs"/>
              </a:rPr>
              <a:t>https://i-readycentral.com/pdfs/technical-and-troubleshooting-guide-for-families/</a:t>
            </a:r>
          </a:p>
          <a:p>
            <a:endParaRPr lang="en-US" dirty="0"/>
          </a:p>
          <a:p>
            <a:r>
              <a:rPr lang="en-US" dirty="0"/>
              <a:t>Technical and Troubleshooting Guide for Families (Spanish): </a:t>
            </a:r>
            <a:r>
              <a:rPr lang="en-US" sz="1200" kern="1200" dirty="0">
                <a:solidFill>
                  <a:schemeClr val="tx1"/>
                </a:solidFill>
                <a:latin typeface="+mn-lt"/>
                <a:ea typeface="+mn-ea"/>
                <a:cs typeface="+mn-cs"/>
              </a:rPr>
              <a:t>https://i-readycentral.com/pdfs/technical-and-troubleshooting-guide-for-families-</a:t>
            </a:r>
            <a:r>
              <a:rPr lang="en-US" sz="1200" kern="1200" dirty="0" err="1">
                <a:solidFill>
                  <a:schemeClr val="tx1"/>
                </a:solidFill>
                <a:latin typeface="+mn-lt"/>
                <a:ea typeface="+mn-ea"/>
                <a:cs typeface="+mn-cs"/>
              </a:rPr>
              <a:t>spanish</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Family Guide (English): https://</a:t>
            </a:r>
            <a:r>
              <a:rPr lang="en-US" sz="1200" kern="1200" dirty="0" err="1">
                <a:solidFill>
                  <a:schemeClr val="tx1"/>
                </a:solidFill>
                <a:latin typeface="+mn-lt"/>
                <a:ea typeface="+mn-ea"/>
                <a:cs typeface="+mn-cs"/>
              </a:rPr>
              <a:t>i-readycentral.com</a:t>
            </a:r>
            <a:r>
              <a:rPr lang="en-US" sz="1200" kern="1200" dirty="0">
                <a:solidFill>
                  <a:schemeClr val="tx1"/>
                </a:solidFill>
                <a:latin typeface="+mn-lt"/>
                <a:ea typeface="+mn-ea"/>
                <a:cs typeface="+mn-cs"/>
              </a:rPr>
              <a:t>/pdfs/family-guide/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Family Guide (Spanish): https://</a:t>
            </a:r>
            <a:r>
              <a:rPr lang="en-US" sz="1200" kern="1200" dirty="0" err="1">
                <a:solidFill>
                  <a:schemeClr val="tx1"/>
                </a:solidFill>
                <a:latin typeface="+mn-lt"/>
                <a:ea typeface="+mn-ea"/>
                <a:cs typeface="+mn-cs"/>
              </a:rPr>
              <a:t>i-readycentral.com</a:t>
            </a:r>
            <a:r>
              <a:rPr lang="en-US" sz="1200" kern="1200" dirty="0">
                <a:solidFill>
                  <a:schemeClr val="tx1"/>
                </a:solidFill>
                <a:latin typeface="+mn-lt"/>
                <a:ea typeface="+mn-ea"/>
                <a:cs typeface="+mn-cs"/>
              </a:rPr>
              <a:t>/pdfs/parent-guide-</a:t>
            </a:r>
            <a:r>
              <a:rPr lang="en-US" sz="1200" kern="1200" dirty="0" err="1">
                <a:solidFill>
                  <a:schemeClr val="tx1"/>
                </a:solidFill>
                <a:latin typeface="+mn-lt"/>
                <a:ea typeface="+mn-ea"/>
                <a:cs typeface="+mn-cs"/>
              </a:rPr>
              <a:t>spanish</a:t>
            </a:r>
            <a:r>
              <a:rPr lang="en-US" sz="1200" kern="120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10</a:t>
            </a:fld>
            <a:endParaRPr lang="en-US"/>
          </a:p>
        </p:txBody>
      </p:sp>
    </p:spTree>
    <p:extLst>
      <p:ext uri="{BB962C8B-B14F-4D97-AF65-F5344CB8AC3E}">
        <p14:creationId xmlns:p14="http://schemas.microsoft.com/office/powerpoint/2010/main" val="238105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Please check with your district or school administrator for any specific or further guidance about testing at home: any </a:t>
            </a:r>
            <a:r>
              <a:rPr lang="en-US" sz="1200" b="1" kern="1200" dirty="0">
                <a:solidFill>
                  <a:schemeClr val="tx1"/>
                </a:solidFill>
                <a:effectLst/>
                <a:highlight>
                  <a:srgbClr val="FF0000"/>
                </a:highlight>
                <a:latin typeface="+mn-lt"/>
                <a:ea typeface="+mn-ea"/>
                <a:cs typeface="+mn-cs"/>
              </a:rPr>
              <a:t>red text </a:t>
            </a:r>
            <a:r>
              <a:rPr lang="en-US" sz="1200" b="1" kern="1200" dirty="0">
                <a:solidFill>
                  <a:schemeClr val="tx1"/>
                </a:solidFill>
                <a:effectLst/>
                <a:latin typeface="+mn-lt"/>
                <a:ea typeface="+mn-ea"/>
                <a:cs typeface="+mn-cs"/>
              </a:rPr>
              <a:t>should be updated to reflect district or school guidance.</a:t>
            </a:r>
            <a:endParaRPr lang="en-US" b="1" dirty="0"/>
          </a:p>
          <a:p>
            <a:endParaRPr lang="en-US" dirty="0"/>
          </a:p>
          <a:p>
            <a:r>
              <a:rPr lang="en-US" dirty="0"/>
              <a:t>When you discuss selecting the right time, note that the test will remember where students left off.  </a:t>
            </a:r>
          </a:p>
          <a:p>
            <a:endParaRPr lang="en-US" dirty="0"/>
          </a:p>
          <a:p>
            <a:r>
              <a:rPr lang="en-US" sz="1200" kern="1200" dirty="0">
                <a:solidFill>
                  <a:schemeClr val="tx1"/>
                </a:solidFill>
                <a:effectLst/>
                <a:latin typeface="+mn-lt"/>
                <a:ea typeface="+mn-ea"/>
                <a:cs typeface="+mn-cs"/>
              </a:rPr>
              <a:t>You can drop the link to the Family Center in the chat for more information (we also go there later in the session if you need to move forward) </a:t>
            </a:r>
          </a:p>
          <a:p>
            <a:r>
              <a:rPr lang="en-US" sz="1200" kern="1200" dirty="0">
                <a:solidFill>
                  <a:schemeClr val="tx1"/>
                </a:solidFill>
                <a:effectLst/>
                <a:latin typeface="+mn-lt"/>
                <a:ea typeface="+mn-ea"/>
                <a:cs typeface="+mn-cs"/>
              </a:rPr>
              <a:t>https://www.curriculumassociates.com/teaching-learning-2020/home-assessment-family-support)</a:t>
            </a:r>
          </a:p>
        </p:txBody>
      </p:sp>
      <p:sp>
        <p:nvSpPr>
          <p:cNvPr id="4" name="Slide Number Placeholder 3"/>
          <p:cNvSpPr>
            <a:spLocks noGrp="1"/>
          </p:cNvSpPr>
          <p:nvPr>
            <p:ph type="sldNum" sz="quarter" idx="5"/>
          </p:nvPr>
        </p:nvSpPr>
        <p:spPr/>
        <p:txBody>
          <a:bodyPr/>
          <a:lstStyle/>
          <a:p>
            <a:fld id="{A41DC302-476E-405D-A2A1-8861A69452CB}" type="slidenum">
              <a:rPr lang="en-US" smtClean="0"/>
              <a:t>11</a:t>
            </a:fld>
            <a:endParaRPr lang="en-US"/>
          </a:p>
        </p:txBody>
      </p:sp>
    </p:spTree>
    <p:extLst>
      <p:ext uri="{BB962C8B-B14F-4D97-AF65-F5344CB8AC3E}">
        <p14:creationId xmlns:p14="http://schemas.microsoft.com/office/powerpoint/2010/main" val="66065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to families that their child’s teacher may have already facilitated some preparation for students re: the Diagnostic.</a:t>
            </a:r>
          </a:p>
          <a:p>
            <a:endParaRPr lang="en-US" dirty="0"/>
          </a:p>
          <a:p>
            <a:r>
              <a:rPr lang="en-US" dirty="0"/>
              <a:t>This could be done interactively with parents placing answers in the chat.  Alternatively, you could click forward to share our thinking.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Frame as questions the teacher is answering for students but wants the family to know how they’re answering as well. </a:t>
            </a: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12</a:t>
            </a:fld>
            <a:endParaRPr lang="en-US"/>
          </a:p>
        </p:txBody>
      </p:sp>
    </p:spTree>
    <p:extLst>
      <p:ext uri="{BB962C8B-B14F-4D97-AF65-F5344CB8AC3E}">
        <p14:creationId xmlns:p14="http://schemas.microsoft.com/office/powerpoint/2010/main" val="79750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could be done interactively with parents placing answers in the chat.  Alternatively, you could click forward to share our thinking.  </a:t>
            </a:r>
          </a:p>
        </p:txBody>
      </p:sp>
      <p:sp>
        <p:nvSpPr>
          <p:cNvPr id="4" name="Slide Number Placeholder 3"/>
          <p:cNvSpPr>
            <a:spLocks noGrp="1"/>
          </p:cNvSpPr>
          <p:nvPr>
            <p:ph type="sldNum" sz="quarter" idx="5"/>
          </p:nvPr>
        </p:nvSpPr>
        <p:spPr/>
        <p:txBody>
          <a:bodyPr/>
          <a:lstStyle/>
          <a:p>
            <a:fld id="{A41DC302-476E-405D-A2A1-8861A69452CB}" type="slidenum">
              <a:rPr lang="en-US" smtClean="0"/>
              <a:t>13</a:t>
            </a:fld>
            <a:endParaRPr lang="en-US"/>
          </a:p>
        </p:txBody>
      </p:sp>
    </p:spTree>
    <p:extLst>
      <p:ext uri="{BB962C8B-B14F-4D97-AF65-F5344CB8AC3E}">
        <p14:creationId xmlns:p14="http://schemas.microsoft.com/office/powerpoint/2010/main" val="2851704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could be done interactively with parents placing answers in the chat.  Alternatively, you could click forward to share our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reviewing the question, “What is the test like?,” also point out that students will see a video before the test starts that helps them understand the test.  </a:t>
            </a: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14</a:t>
            </a:fld>
            <a:endParaRPr lang="en-US"/>
          </a:p>
        </p:txBody>
      </p:sp>
    </p:spTree>
    <p:extLst>
      <p:ext uri="{BB962C8B-B14F-4D97-AF65-F5344CB8AC3E}">
        <p14:creationId xmlns:p14="http://schemas.microsoft.com/office/powerpoint/2010/main" val="3466606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could be done interactively with parents placing answers in the chat.  Alternatively, you could click forward to share our thinking.  </a:t>
            </a:r>
          </a:p>
        </p:txBody>
      </p:sp>
      <p:sp>
        <p:nvSpPr>
          <p:cNvPr id="4" name="Slide Number Placeholder 3"/>
          <p:cNvSpPr>
            <a:spLocks noGrp="1"/>
          </p:cNvSpPr>
          <p:nvPr>
            <p:ph type="sldNum" sz="quarter" idx="5"/>
          </p:nvPr>
        </p:nvSpPr>
        <p:spPr/>
        <p:txBody>
          <a:bodyPr/>
          <a:lstStyle/>
          <a:p>
            <a:fld id="{A41DC302-476E-405D-A2A1-8861A69452CB}" type="slidenum">
              <a:rPr lang="en-US" smtClean="0"/>
              <a:t>15</a:t>
            </a:fld>
            <a:endParaRPr lang="en-US"/>
          </a:p>
        </p:txBody>
      </p:sp>
    </p:spTree>
    <p:extLst>
      <p:ext uri="{BB962C8B-B14F-4D97-AF65-F5344CB8AC3E}">
        <p14:creationId xmlns:p14="http://schemas.microsoft.com/office/powerpoint/2010/main" val="407649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5E3A40-95F2-4F48-B744-CEA83C95FB14}" type="slidenum">
              <a:rPr lang="en-US" smtClean="0"/>
              <a:t>16</a:t>
            </a:fld>
            <a:endParaRPr lang="en-US"/>
          </a:p>
        </p:txBody>
      </p:sp>
    </p:spTree>
    <p:extLst>
      <p:ext uri="{BB962C8B-B14F-4D97-AF65-F5344CB8AC3E}">
        <p14:creationId xmlns:p14="http://schemas.microsoft.com/office/powerpoint/2010/main" val="590527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Students will be getting a student survey before they take the test.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image is a sample of the K–2 dashboard, but the same will be true for all Grades K–8.</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Are you taking this at school or home? </a:t>
            </a:r>
          </a:p>
          <a:p>
            <a:endParaRPr lang="en-US" dirty="0"/>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17</a:t>
            </a:fld>
            <a:endParaRPr lang="en-US"/>
          </a:p>
        </p:txBody>
      </p:sp>
    </p:spTree>
    <p:extLst>
      <p:ext uri="{BB962C8B-B14F-4D97-AF65-F5344CB8AC3E}">
        <p14:creationId xmlns:p14="http://schemas.microsoft.com/office/powerpoint/2010/main" val="176100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41830CA-DF2B-B643-AFD8-73C820538DA8}"/>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1856BF73-330F-DC43-9958-9D6DCE6A23E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Reading or Math to continue. </a:t>
            </a:r>
          </a:p>
          <a:p>
            <a:endParaRPr lang="en-US" altLang="en-US" dirty="0"/>
          </a:p>
        </p:txBody>
      </p:sp>
      <p:sp>
        <p:nvSpPr>
          <p:cNvPr id="4" name="Slide Number Placeholder 3">
            <a:extLst>
              <a:ext uri="{FF2B5EF4-FFF2-40B4-BE49-F238E27FC236}">
                <a16:creationId xmlns:a16="http://schemas.microsoft.com/office/drawing/2014/main" id="{4EC62A8E-6680-0042-A2DA-9595945C64F2}"/>
              </a:ext>
            </a:extLst>
          </p:cNvPr>
          <p:cNvSpPr>
            <a:spLocks noGrp="1"/>
          </p:cNvSpPr>
          <p:nvPr>
            <p:ph type="sldNum" sz="quarter" idx="5"/>
          </p:nvPr>
        </p:nvSpPr>
        <p:spPr/>
        <p:txBody>
          <a:bodyPr/>
          <a:lstStyle/>
          <a:p>
            <a:pPr>
              <a:defRPr/>
            </a:pPr>
            <a:fld id="{2B10AC48-CF30-6743-AF01-EE15AC53A57A}" type="slidenum">
              <a:rPr lang="en-US" smtClean="0"/>
              <a:pPr>
                <a:defRPr/>
              </a:pPr>
              <a:t>18</a:t>
            </a:fld>
            <a:endParaRPr lang="en-US"/>
          </a:p>
        </p:txBody>
      </p:sp>
    </p:spTree>
    <p:extLst>
      <p:ext uri="{BB962C8B-B14F-4D97-AF65-F5344CB8AC3E}">
        <p14:creationId xmlns:p14="http://schemas.microsoft.com/office/powerpoint/2010/main" val="2082240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AAFC917-A9B0-2241-9958-563F5F1C7258}"/>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25832E4B-D93D-1A4B-B1A2-E4E1E745203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Diagnostic in the subject that is showing on your student’s screen.</a:t>
            </a:r>
          </a:p>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41E4DCCA-8E1F-CD4C-A618-B1C64921C4B3}" type="slidenum">
              <a:rPr lang="en-US" smtClean="0"/>
              <a:pPr>
                <a:defRPr/>
              </a:pPr>
              <a:t>19</a:t>
            </a:fld>
            <a:endParaRPr lang="en-US"/>
          </a:p>
        </p:txBody>
      </p:sp>
    </p:spTree>
    <p:extLst>
      <p:ext uri="{BB962C8B-B14F-4D97-AF65-F5344CB8AC3E}">
        <p14:creationId xmlns:p14="http://schemas.microsoft.com/office/powerpoint/2010/main" val="139742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1550" y="446088"/>
            <a:ext cx="5076825" cy="3808412"/>
          </a:xfrm>
        </p:spPr>
      </p:sp>
      <p:sp>
        <p:nvSpPr>
          <p:cNvPr id="3" name="Notes Placeholder 2"/>
          <p:cNvSpPr>
            <a:spLocks noGrp="1"/>
          </p:cNvSpPr>
          <p:nvPr>
            <p:ph type="body" idx="1"/>
          </p:nvPr>
        </p:nvSpPr>
        <p:spPr>
          <a:xfrm>
            <a:off x="1157287" y="4386779"/>
            <a:ext cx="5076825" cy="2968178"/>
          </a:xfrm>
          <a:prstGeom prst="rect">
            <a:avLst/>
          </a:prstGeom>
        </p:spPr>
        <p:txBody>
          <a:bodyPr/>
          <a:lstStyle/>
          <a:p>
            <a:pPr marL="171450" indent="-171450">
              <a:buFont typeface="Arial" panose="020B0604020202020204" pitchFamily="34" charset="0"/>
              <a:buChar char="•"/>
            </a:pPr>
            <a:r>
              <a:rPr lang="en-US" sz="1200" b="0" i="0" kern="1200" dirty="0">
                <a:effectLst/>
                <a:latin typeface="+mn-lt"/>
                <a:ea typeface="+mn-ea"/>
                <a:cs typeface="+mn-cs"/>
              </a:rPr>
              <a:t>30- to 45-minute lesson</a:t>
            </a:r>
          </a:p>
          <a:p>
            <a:pPr marL="171450" indent="-171450">
              <a:buFont typeface="Arial" panose="020B0604020202020204" pitchFamily="34" charset="0"/>
              <a:buChar char="•"/>
            </a:pPr>
            <a:endParaRPr lang="en-US" sz="1200" b="0" i="0" kern="1200" dirty="0">
              <a:effectLst/>
              <a:latin typeface="+mn-lt"/>
              <a:ea typeface="+mn-ea"/>
              <a:cs typeface="+mn-cs"/>
            </a:endParaRPr>
          </a:p>
          <a:p>
            <a:pPr marL="171450" indent="-171450">
              <a:buFont typeface="Arial" panose="020B0604020202020204" pitchFamily="34" charset="0"/>
              <a:buChar char="•"/>
            </a:pPr>
            <a:r>
              <a:rPr lang="en-US" sz="1200" b="0" i="0" kern="1200" dirty="0">
                <a:effectLst/>
                <a:latin typeface="+mn-lt"/>
                <a:ea typeface="+mn-ea"/>
                <a:cs typeface="+mn-cs"/>
              </a:rPr>
              <a:t>Welcome and Introductions</a:t>
            </a:r>
            <a:endParaRPr lang="en-US" sz="1200" b="0" i="0" kern="1200" dirty="0">
              <a:latin typeface="+mn-lt"/>
              <a:cs typeface="Calibri"/>
            </a:endParaRPr>
          </a:p>
          <a:p>
            <a:pPr marL="171450" indent="-171450">
              <a:buFont typeface="Arial" panose="020B0604020202020204" pitchFamily="34" charset="0"/>
              <a:buChar char="•"/>
              <a:defRPr/>
            </a:pPr>
            <a:r>
              <a:rPr lang="en-US" sz="1200" kern="1200" dirty="0">
                <a:effectLst/>
                <a:latin typeface="+mn-lt"/>
                <a:ea typeface="+mn-ea"/>
                <a:cs typeface="+mn-cs"/>
              </a:rPr>
              <a:t>Focus of session:</a:t>
            </a:r>
            <a:r>
              <a:rPr lang="en-US" dirty="0"/>
              <a:t> </a:t>
            </a:r>
          </a:p>
          <a:p>
            <a:pPr marL="628650" lvl="1" indent="-171450">
              <a:buFont typeface="Arial" panose="020B0604020202020204" pitchFamily="34" charset="0"/>
              <a:buChar char="•"/>
              <a:defRPr/>
            </a:pPr>
            <a:r>
              <a:rPr lang="en-US" sz="1200" kern="1200" dirty="0">
                <a:effectLst/>
                <a:latin typeface="+mn-lt"/>
                <a:ea typeface="+mn-ea"/>
                <a:cs typeface="+mn-cs"/>
              </a:rPr>
              <a:t>Learn what </a:t>
            </a:r>
            <a:r>
              <a:rPr lang="en-US" sz="1200" i="1" kern="1200" dirty="0" err="1">
                <a:effectLst/>
                <a:latin typeface="+mn-lt"/>
                <a:ea typeface="+mn-ea"/>
                <a:cs typeface="+mn-cs"/>
              </a:rPr>
              <a:t>i</a:t>
            </a:r>
            <a:r>
              <a:rPr lang="en-US" sz="1200" i="1" kern="1200" dirty="0">
                <a:effectLst/>
                <a:latin typeface="+mn-lt"/>
                <a:ea typeface="+mn-ea"/>
                <a:cs typeface="+mn-cs"/>
              </a:rPr>
              <a:t>-Ready </a:t>
            </a:r>
            <a:r>
              <a:rPr lang="en-US" sz="1200" kern="1200" dirty="0">
                <a:effectLst/>
                <a:latin typeface="+mn-lt"/>
                <a:ea typeface="+mn-ea"/>
                <a:cs typeface="+mn-cs"/>
              </a:rPr>
              <a:t>is and how the Diagnostic works</a:t>
            </a:r>
            <a:endParaRPr lang="en-US" sz="1200" kern="1200" dirty="0">
              <a:effectLst/>
              <a:latin typeface="+mn-lt"/>
              <a:cs typeface="Calibri"/>
            </a:endParaRPr>
          </a:p>
          <a:p>
            <a:pPr marL="628650" lvl="1" indent="-171450">
              <a:buFont typeface="Arial" panose="020B0604020202020204" pitchFamily="34" charset="0"/>
              <a:buChar char="•"/>
              <a:defRPr/>
            </a:pPr>
            <a:r>
              <a:rPr lang="en-US" sz="1200" kern="1200" dirty="0">
                <a:effectLst/>
                <a:latin typeface="+mn-lt"/>
                <a:ea typeface="+mn-ea"/>
                <a:cs typeface="+mn-cs"/>
              </a:rPr>
              <a:t>Understand how to support your child before, during, and after taking the Diagnostic assessment</a:t>
            </a:r>
            <a:endParaRPr lang="en-US" sz="1200" kern="1200" dirty="0">
              <a:effectLst/>
              <a:latin typeface="+mn-lt"/>
              <a:cs typeface="Calibri"/>
            </a:endParaRPr>
          </a:p>
          <a:p>
            <a:pPr marL="628650" lvl="1" indent="-171450">
              <a:buFont typeface="Arial" panose="020B0604020202020204" pitchFamily="34" charset="0"/>
              <a:buChar char="•"/>
              <a:defRPr/>
            </a:pPr>
            <a:r>
              <a:rPr lang="en-US" sz="1200" kern="1200" dirty="0">
                <a:effectLst/>
                <a:latin typeface="+mn-lt"/>
                <a:ea typeface="+mn-ea"/>
                <a:cs typeface="+mn-cs"/>
              </a:rPr>
              <a:t>Prepare and motivate students for the Diagnostic to ensure that your data is reliable</a:t>
            </a:r>
          </a:p>
          <a:p>
            <a:pPr marL="628650" lvl="1" indent="-171450">
              <a:buFont typeface="Arial" panose="020B0604020202020204" pitchFamily="34" charset="0"/>
              <a:buChar char="•"/>
              <a:defRPr/>
            </a:pPr>
            <a:r>
              <a:rPr lang="en-US" sz="1200" kern="1200" dirty="0">
                <a:effectLst/>
                <a:latin typeface="+mn-lt"/>
                <a:ea typeface="+mn-ea"/>
                <a:cs typeface="+mn-cs"/>
              </a:rPr>
              <a:t>Explore resources that families can use to support </a:t>
            </a:r>
            <a:r>
              <a:rPr lang="en-US" sz="1200" i="1" kern="1200" dirty="0" err="1">
                <a:effectLst/>
                <a:latin typeface="+mn-lt"/>
                <a:ea typeface="+mn-ea"/>
                <a:cs typeface="+mn-cs"/>
              </a:rPr>
              <a:t>i</a:t>
            </a:r>
            <a:r>
              <a:rPr lang="en-US" sz="1200" i="1" kern="1200" dirty="0">
                <a:effectLst/>
                <a:latin typeface="+mn-lt"/>
                <a:ea typeface="+mn-ea"/>
                <a:cs typeface="+mn-cs"/>
              </a:rPr>
              <a:t>-Ready</a:t>
            </a:r>
            <a:r>
              <a:rPr lang="en-US" sz="1200" kern="1200" dirty="0">
                <a:effectLst/>
                <a:latin typeface="+mn-lt"/>
                <a:ea typeface="+mn-ea"/>
                <a:cs typeface="+mn-cs"/>
              </a:rPr>
              <a:t> use at home</a:t>
            </a:r>
            <a:endParaRPr lang="en-US" sz="1200" kern="1200" dirty="0">
              <a:effectLst/>
              <a:latin typeface="+mn-lt"/>
              <a:cs typeface="Calibri"/>
            </a:endParaRPr>
          </a:p>
          <a:p>
            <a:pPr marL="628650" lvl="1" indent="-171450">
              <a:buFont typeface="Arial" panose="020B0604020202020204" pitchFamily="34" charset="0"/>
              <a:buChar char="•"/>
              <a:defRPr/>
            </a:pPr>
            <a:endParaRPr lang="en-US" sz="1200" b="0" i="0" kern="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E3A40-95F2-4F48-B744-CEA83C95F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1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animation that will show in full form in slideshow/presenter mode.</a:t>
            </a: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20</a:t>
            </a:fld>
            <a:endParaRPr lang="en-US"/>
          </a:p>
        </p:txBody>
      </p:sp>
    </p:spTree>
    <p:extLst>
      <p:ext uri="{BB962C8B-B14F-4D97-AF65-F5344CB8AC3E}">
        <p14:creationId xmlns:p14="http://schemas.microsoft.com/office/powerpoint/2010/main" val="355276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(Grades K–2) Your student will receive a congratulatory message once the test is completed AND lessons will appear on their screen. If there is any question as to whether the student has fully completed the assessment, confirm with the student’s teacher.  Make sure your student logs off his/her account once he/she is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21</a:t>
            </a:fld>
            <a:endParaRPr lang="en-US"/>
          </a:p>
        </p:txBody>
      </p:sp>
    </p:spTree>
    <p:extLst>
      <p:ext uri="{BB962C8B-B14F-4D97-AF65-F5344CB8AC3E}">
        <p14:creationId xmlns:p14="http://schemas.microsoft.com/office/powerpoint/2010/main" val="73310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(Grades 3–8) Your student will receive a congratulatory message once the test is completed AND lessons will appear on their screen. If there is any question as to whether the student has fully completed the assessment, confirm with the student’s teacher.  Make sure your student logs off his/her account once he/she is done.</a:t>
            </a: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22</a:t>
            </a:fld>
            <a:endParaRPr lang="en-US"/>
          </a:p>
        </p:txBody>
      </p:sp>
    </p:spTree>
    <p:extLst>
      <p:ext uri="{BB962C8B-B14F-4D97-AF65-F5344CB8AC3E}">
        <p14:creationId xmlns:p14="http://schemas.microsoft.com/office/powerpoint/2010/main" val="3432639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 this slide by reviewing: we want the best data we can 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Also note when reviewing the tip to allow your child to take a break, that the test has built-in brain breaks for students when they finish questions within a domain. </a:t>
            </a:r>
          </a:p>
          <a:p>
            <a:endParaRPr lang="en-US" dirty="0"/>
          </a:p>
          <a:p>
            <a:r>
              <a:rPr lang="en-US" dirty="0"/>
              <a:t>Please refer to page 3 of this resource for Proctoring Assessments Remotely: https://</a:t>
            </a:r>
            <a:r>
              <a:rPr lang="en-US" dirty="0" err="1"/>
              <a:t>i-readycentral.com</a:t>
            </a:r>
            <a:r>
              <a:rPr lang="en-US" dirty="0"/>
              <a:t>/pdfs/proctoring-assessments-remotely/</a:t>
            </a:r>
          </a:p>
        </p:txBody>
      </p:sp>
      <p:sp>
        <p:nvSpPr>
          <p:cNvPr id="4" name="Slide Number Placeholder 3"/>
          <p:cNvSpPr>
            <a:spLocks noGrp="1"/>
          </p:cNvSpPr>
          <p:nvPr>
            <p:ph type="sldNum" sz="quarter" idx="5"/>
          </p:nvPr>
        </p:nvSpPr>
        <p:spPr/>
        <p:txBody>
          <a:bodyPr/>
          <a:lstStyle/>
          <a:p>
            <a:fld id="{A41DC302-476E-405D-A2A1-8861A69452CB}" type="slidenum">
              <a:rPr lang="en-US" smtClean="0"/>
              <a:t>23</a:t>
            </a:fld>
            <a:endParaRPr lang="en-US"/>
          </a:p>
        </p:txBody>
      </p:sp>
    </p:spTree>
    <p:extLst>
      <p:ext uri="{BB962C8B-B14F-4D97-AF65-F5344CB8AC3E}">
        <p14:creationId xmlns:p14="http://schemas.microsoft.com/office/powerpoint/2010/main" val="3223685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a:t>If you help them on the assessment, they may get lessons that don’t meet their needs and hurt their long-term achievement.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“Help” looks like: reading the passage to a student (unless otherwise specific in a 504 or IEP), giving students alternative strategies for solving a problem when they’re stuck, giving them an answer, etc.</a:t>
            </a:r>
          </a:p>
          <a:p>
            <a:endParaRPr lang="en-US" sz="1200" dirty="0"/>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24</a:t>
            </a:fld>
            <a:endParaRPr lang="en-US"/>
          </a:p>
        </p:txBody>
      </p:sp>
    </p:spTree>
    <p:extLst>
      <p:ext uri="{BB962C8B-B14F-4D97-AF65-F5344CB8AC3E}">
        <p14:creationId xmlns:p14="http://schemas.microsoft.com/office/powerpoint/2010/main" val="2966079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your child has completed the Diagnostic, they’ll receive an individual online instruction path and their teachers will receive targeted and detailed data that will help them to provide your child lessons that are just right for them.  </a:t>
            </a:r>
          </a:p>
        </p:txBody>
      </p:sp>
      <p:sp>
        <p:nvSpPr>
          <p:cNvPr id="4" name="Slide Number Placeholder 3"/>
          <p:cNvSpPr>
            <a:spLocks noGrp="1"/>
          </p:cNvSpPr>
          <p:nvPr>
            <p:ph type="sldNum" sz="quarter" idx="10"/>
          </p:nvPr>
        </p:nvSpPr>
        <p:spPr/>
        <p:txBody>
          <a:bodyPr/>
          <a:lstStyle/>
          <a:p>
            <a:fld id="{BC5E3A40-95F2-4F48-B744-CEA83C95FB14}" type="slidenum">
              <a:rPr lang="en-US" smtClean="0"/>
              <a:t>25</a:t>
            </a:fld>
            <a:endParaRPr lang="en-US"/>
          </a:p>
        </p:txBody>
      </p:sp>
    </p:spTree>
    <p:extLst>
      <p:ext uri="{BB962C8B-B14F-4D97-AF65-F5344CB8AC3E}">
        <p14:creationId xmlns:p14="http://schemas.microsoft.com/office/powerpoint/2010/main" val="3471735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rtl="0" fontAlgn="base">
              <a:buFontTx/>
              <a:buNone/>
            </a:pPr>
            <a:r>
              <a:rPr lang="en-US" sz="1200" b="1" i="0" u="none" strike="noStrike" kern="1200" dirty="0">
                <a:solidFill>
                  <a:schemeClr val="tx1"/>
                </a:solidFill>
                <a:effectLst/>
                <a:latin typeface="+mn-lt"/>
                <a:ea typeface="+mn-ea"/>
                <a:cs typeface="+mn-cs"/>
              </a:rPr>
              <a:t>Talking Points</a:t>
            </a:r>
          </a:p>
          <a:p>
            <a:pPr marL="171450" lvl="0"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Personalized Instruction </a:t>
            </a:r>
            <a:r>
              <a:rPr lang="en-US" sz="1200" b="0" i="0" u="none" strike="noStrike" kern="1200" dirty="0">
                <a:solidFill>
                  <a:schemeClr val="tx1"/>
                </a:solidFill>
                <a:effectLst/>
                <a:latin typeface="+mn-lt"/>
                <a:ea typeface="+mn-ea"/>
                <a:cs typeface="+mn-cs"/>
              </a:rPr>
              <a:t>provides all students with personalized digital support.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Our Personalized Instruction delivers powerful online lessons with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Real, quality instruction built from the College and Career Readiness Standards</a:t>
            </a:r>
          </a:p>
          <a:p>
            <a:pPr marL="628650" lvl="1"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Personalized Instruction </a:t>
            </a:r>
            <a:r>
              <a:rPr lang="en-US" sz="1200" b="0" i="0" u="none" strike="noStrike" kern="1200" dirty="0">
                <a:solidFill>
                  <a:schemeClr val="tx1"/>
                </a:solidFill>
                <a:effectLst/>
                <a:latin typeface="+mn-lt"/>
                <a:ea typeface="+mn-ea"/>
                <a:cs typeface="+mn-cs"/>
              </a:rPr>
              <a:t>is driven by insights from the </a:t>
            </a:r>
            <a:r>
              <a:rPr lang="en-US" sz="1200" b="0" i="1" u="none" strike="noStrike" kern="1200" dirty="0">
                <a:solidFill>
                  <a:schemeClr val="tx1"/>
                </a:solidFill>
                <a:effectLst/>
                <a:latin typeface="+mn-lt"/>
                <a:ea typeface="+mn-ea"/>
                <a:cs typeface="+mn-cs"/>
              </a:rPr>
              <a:t>i-Ready Diagnostic</a:t>
            </a:r>
            <a:r>
              <a:rPr lang="en-US" sz="1200" b="0" i="0" u="none" strike="noStrike" kern="1200" dirty="0">
                <a:solidFill>
                  <a:schemeClr val="tx1"/>
                </a:solidFill>
                <a:effectLst/>
                <a:latin typeface="+mn-lt"/>
                <a:ea typeface="+mn-ea"/>
                <a:cs typeface="+mn-cs"/>
              </a:rPr>
              <a:t> and</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sym typeface="Wingdings" pitchFamily="2" charset="2"/>
              </a:rPr>
              <a:t>Delivers personalized instruction plans to meet each student where they are</a:t>
            </a:r>
          </a:p>
          <a:p>
            <a:pPr marL="628650" lvl="1"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Personalized Instruction </a:t>
            </a:r>
            <a:r>
              <a:rPr lang="en-US" sz="1200" b="0" i="0" u="none" strike="noStrike" kern="1200" dirty="0">
                <a:solidFill>
                  <a:schemeClr val="tx1"/>
                </a:solidFill>
                <a:effectLst/>
                <a:latin typeface="+mn-lt"/>
                <a:ea typeface="+mn-ea"/>
                <a:cs typeface="+mn-cs"/>
              </a:rPr>
              <a:t>provides automated, differentiated instruction to</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Motivate students on their paths to proficiency and growth</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Finally, it complements teacher-led instruction which</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Allows teachers to target specific skills when students are struggling </a:t>
            </a:r>
            <a:r>
              <a:rPr lang="en-US" sz="1200" b="0" i="0" u="none" strike="noStrike" kern="1200" dirty="0">
                <a:solidFill>
                  <a:schemeClr val="tx1"/>
                </a:solidFill>
                <a:effectLst/>
                <a:latin typeface="+mn-lt"/>
                <a:ea typeface="+mn-ea"/>
                <a:cs typeface="+mn-cs"/>
                <a:sym typeface="Wingdings" pitchFamily="2" charset="2"/>
              </a:rPr>
              <a:t>or need enrichment and challenge</a:t>
            </a:r>
            <a:endParaRPr lang="en-US" sz="1200" b="0" i="0" u="none" strike="noStrike" kern="1200" dirty="0">
              <a:solidFill>
                <a:schemeClr val="tx1"/>
              </a:solidFill>
              <a:effectLst/>
              <a:latin typeface="+mn-lt"/>
              <a:ea typeface="+mn-ea"/>
              <a:cs typeface="+mn-cs"/>
            </a:endParaRPr>
          </a:p>
          <a:p>
            <a:pPr marL="1543050" lvl="3"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26</a:t>
            </a:fld>
            <a:endParaRPr lang="en-US"/>
          </a:p>
        </p:txBody>
      </p:sp>
    </p:spTree>
    <p:extLst>
      <p:ext uri="{BB962C8B-B14F-4D97-AF65-F5344CB8AC3E}">
        <p14:creationId xmlns:p14="http://schemas.microsoft.com/office/powerpoint/2010/main" val="396310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6700" y="468313"/>
            <a:ext cx="3714750" cy="2786062"/>
          </a:xfrm>
        </p:spPr>
      </p:sp>
      <p:sp>
        <p:nvSpPr>
          <p:cNvPr id="3" name="Notes Placeholder 2"/>
          <p:cNvSpPr>
            <a:spLocks noGrp="1"/>
          </p:cNvSpPr>
          <p:nvPr>
            <p:ph type="body" idx="1"/>
          </p:nvPr>
        </p:nvSpPr>
        <p:spPr>
          <a:xfrm>
            <a:off x="524383" y="3425508"/>
            <a:ext cx="5730643" cy="4215950"/>
          </a:xfrm>
        </p:spPr>
        <p:txBody>
          <a:bodyPr>
            <a:noAutofit/>
          </a:bodyPr>
          <a:lstStyle/>
          <a:p>
            <a:pPr marL="0" lvl="0" indent="0" rtl="0" fontAlgn="base">
              <a:buFont typeface="Arial" panose="020B0604020202020204" pitchFamily="34" charset="0"/>
              <a:buNone/>
            </a:pPr>
            <a:r>
              <a:rPr lang="en-US" sz="1200" b="1" kern="1200" dirty="0">
                <a:solidFill>
                  <a:schemeClr val="tx1"/>
                </a:solidFill>
                <a:effectLst/>
                <a:latin typeface="+mn-lt"/>
                <a:ea typeface="+mn-ea"/>
                <a:cs typeface="+mn-cs"/>
              </a:rPr>
              <a:t>Talking Points</a:t>
            </a:r>
            <a:endParaRPr lang="en-US" sz="1200" b="1"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1" kern="1200" dirty="0" err="1">
                <a:solidFill>
                  <a:schemeClr val="tx1"/>
                </a:solidFill>
                <a:effectLst/>
                <a:latin typeface="+mn-lt"/>
                <a:ea typeface="+mn-ea"/>
                <a:cs typeface="+mn-cs"/>
              </a:rPr>
              <a:t>i</a:t>
            </a:r>
            <a:r>
              <a:rPr lang="en-US" sz="1200" b="0" i="1" kern="1200" dirty="0">
                <a:solidFill>
                  <a:schemeClr val="tx1"/>
                </a:solidFill>
                <a:effectLst/>
                <a:latin typeface="+mn-lt"/>
                <a:ea typeface="+mn-ea"/>
                <a:cs typeface="+mn-cs"/>
              </a:rPr>
              <a:t>-Ready </a:t>
            </a:r>
            <a:r>
              <a:rPr lang="en-US" sz="1200" b="0" i="0" kern="1200" dirty="0">
                <a:solidFill>
                  <a:schemeClr val="tx1"/>
                </a:solidFill>
                <a:effectLst/>
                <a:latin typeface="+mn-lt"/>
                <a:ea typeface="+mn-ea"/>
                <a:cs typeface="+mn-cs"/>
              </a:rPr>
              <a:t>Online </a:t>
            </a:r>
            <a:r>
              <a:rPr lang="en-US" sz="1200" b="0" kern="1200" dirty="0">
                <a:solidFill>
                  <a:schemeClr val="tx1"/>
                </a:solidFill>
                <a:effectLst/>
                <a:latin typeface="+mn-lt"/>
                <a:ea typeface="+mn-ea"/>
                <a:cs typeface="+mn-cs"/>
              </a:rPr>
              <a:t>Lessons for Reading:</a:t>
            </a:r>
            <a:endParaRPr lang="en-US" sz="1200" b="0"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Incorporate design </a:t>
            </a:r>
            <a:r>
              <a:rPr lang="en-US" b="0" dirty="0"/>
              <a:t>principles</a:t>
            </a:r>
            <a:endParaRPr lang="en-US" b="0" kern="1200" dirty="0">
              <a:effectLst/>
              <a:ea typeface="+mn-ea"/>
              <a:cs typeface="+mn-cs"/>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Are engaging and research-based</a:t>
            </a:r>
            <a:endParaRPr lang="en-US" sz="1200" b="0"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Provide access to rigorous differentiated and grade-level content that meets the needs of all learners</a:t>
            </a:r>
            <a:endParaRPr lang="en-US" sz="1200" b="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6B510E8A-00D1-4647-9B28-1C7106C3B3EB}" type="slidenum">
              <a:rPr lang="en-US" smtClean="0"/>
              <a:t>27</a:t>
            </a:fld>
            <a:endParaRPr lang="en-US"/>
          </a:p>
        </p:txBody>
      </p:sp>
    </p:spTree>
    <p:extLst>
      <p:ext uri="{BB962C8B-B14F-4D97-AF65-F5344CB8AC3E}">
        <p14:creationId xmlns:p14="http://schemas.microsoft.com/office/powerpoint/2010/main" val="3349677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6700" y="468313"/>
            <a:ext cx="3714750" cy="2786062"/>
          </a:xfrm>
        </p:spPr>
      </p:sp>
      <p:sp>
        <p:nvSpPr>
          <p:cNvPr id="3" name="Notes Placeholder 2"/>
          <p:cNvSpPr>
            <a:spLocks noGrp="1"/>
          </p:cNvSpPr>
          <p:nvPr>
            <p:ph type="body" idx="1"/>
          </p:nvPr>
        </p:nvSpPr>
        <p:spPr>
          <a:xfrm>
            <a:off x="524383" y="3425508"/>
            <a:ext cx="5730643" cy="4215950"/>
          </a:xfrm>
        </p:spPr>
        <p:txBody>
          <a:bodyPr>
            <a:noAutofit/>
          </a:bodyPr>
          <a:lstStyle/>
          <a:p>
            <a:pPr marL="0" lvl="0" indent="0" rtl="0" fontAlgn="base">
              <a:buFont typeface="Arial" panose="020B0604020202020204" pitchFamily="34" charset="0"/>
              <a:buNone/>
            </a:pPr>
            <a:r>
              <a:rPr lang="en-US" sz="1200" b="1" kern="1200" dirty="0">
                <a:solidFill>
                  <a:schemeClr val="tx1"/>
                </a:solidFill>
                <a:effectLst/>
                <a:latin typeface="+mn-lt"/>
                <a:ea typeface="+mn-ea"/>
                <a:cs typeface="+mn-cs"/>
              </a:rPr>
              <a:t>Talking Points</a:t>
            </a:r>
            <a:endParaRPr lang="en-US" sz="1200" b="1"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1" kern="1200" dirty="0" err="1">
                <a:solidFill>
                  <a:schemeClr val="tx1"/>
                </a:solidFill>
                <a:effectLst/>
                <a:latin typeface="+mn-lt"/>
                <a:ea typeface="+mn-ea"/>
                <a:cs typeface="+mn-cs"/>
              </a:rPr>
              <a:t>i</a:t>
            </a:r>
            <a:r>
              <a:rPr lang="en-US" sz="1200" b="0" i="1" kern="1200" dirty="0">
                <a:solidFill>
                  <a:schemeClr val="tx1"/>
                </a:solidFill>
                <a:effectLst/>
                <a:latin typeface="+mn-lt"/>
                <a:ea typeface="+mn-ea"/>
                <a:cs typeface="+mn-cs"/>
              </a:rPr>
              <a:t>-Ready </a:t>
            </a:r>
            <a:r>
              <a:rPr lang="en-US" sz="1200" b="0" i="0" kern="1200" dirty="0">
                <a:solidFill>
                  <a:schemeClr val="tx1"/>
                </a:solidFill>
                <a:effectLst/>
                <a:latin typeface="+mn-lt"/>
                <a:ea typeface="+mn-ea"/>
                <a:cs typeface="+mn-cs"/>
              </a:rPr>
              <a:t>Online </a:t>
            </a:r>
            <a:r>
              <a:rPr lang="en-US" sz="1200" b="0" kern="1200" dirty="0">
                <a:solidFill>
                  <a:schemeClr val="tx1"/>
                </a:solidFill>
                <a:effectLst/>
                <a:latin typeface="+mn-lt"/>
                <a:ea typeface="+mn-ea"/>
                <a:cs typeface="+mn-cs"/>
              </a:rPr>
              <a:t>Lessons for Mathematics:</a:t>
            </a:r>
            <a:endParaRPr lang="en-US" sz="1200" b="0"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Incorporate design </a:t>
            </a:r>
            <a:r>
              <a:rPr lang="en-US" b="0" dirty="0"/>
              <a:t>principles</a:t>
            </a:r>
            <a:endParaRPr lang="en-US" b="0" kern="1200" dirty="0">
              <a:effectLst/>
              <a:ea typeface="+mn-ea"/>
              <a:cs typeface="+mn-cs"/>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Are engaging and research-based</a:t>
            </a:r>
            <a:endParaRPr lang="en-US" sz="1200" b="0"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kern="1200" dirty="0">
                <a:solidFill>
                  <a:schemeClr val="tx1"/>
                </a:solidFill>
                <a:effectLst/>
                <a:latin typeface="+mn-lt"/>
                <a:ea typeface="+mn-ea"/>
                <a:cs typeface="+mn-cs"/>
              </a:rPr>
              <a:t>Provide access to rigorous differentiated and grade-level content that meets the needs of all learners</a:t>
            </a:r>
            <a:endParaRPr lang="en-US" sz="1200" b="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6B510E8A-00D1-4647-9B28-1C7106C3B3EB}" type="slidenum">
              <a:rPr lang="en-US" smtClean="0"/>
              <a:t>28</a:t>
            </a:fld>
            <a:endParaRPr lang="en-US"/>
          </a:p>
        </p:txBody>
      </p:sp>
    </p:spTree>
    <p:extLst>
      <p:ext uri="{BB962C8B-B14F-4D97-AF65-F5344CB8AC3E}">
        <p14:creationId xmlns:p14="http://schemas.microsoft.com/office/powerpoint/2010/main" val="3508056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8025" y="112713"/>
            <a:ext cx="3270250" cy="2452687"/>
          </a:xfrm>
        </p:spPr>
      </p:sp>
      <p:sp>
        <p:nvSpPr>
          <p:cNvPr id="3" name="Notes Placeholder 2"/>
          <p:cNvSpPr>
            <a:spLocks noGrp="1"/>
          </p:cNvSpPr>
          <p:nvPr>
            <p:ph type="body" idx="1"/>
          </p:nvPr>
        </p:nvSpPr>
        <p:spPr>
          <a:xfrm>
            <a:off x="-1587" y="2514600"/>
            <a:ext cx="6858000" cy="6845300"/>
          </a:xfrm>
        </p:spPr>
        <p:txBody>
          <a:bodyPr/>
          <a:lstStyle/>
          <a:p>
            <a:pPr marL="0" indent="0">
              <a:buFont typeface="Arial" panose="020B0604020202020204" pitchFamily="34" charset="0"/>
              <a:buNone/>
            </a:pPr>
            <a:endParaRPr lang="en-US" b="1"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When students log in to </a:t>
            </a:r>
            <a:r>
              <a:rPr lang="en-US" i="1" kern="1200" dirty="0">
                <a:solidFill>
                  <a:schemeClr val="tx1"/>
                </a:solidFill>
                <a:effectLst/>
                <a:latin typeface="+mn-lt"/>
                <a:ea typeface="+mn-ea"/>
                <a:cs typeface="+mn-cs"/>
              </a:rPr>
              <a:t>i-Ready, </a:t>
            </a:r>
            <a:r>
              <a:rPr lang="en-US" i="0" kern="1200" dirty="0">
                <a:solidFill>
                  <a:schemeClr val="tx1"/>
                </a:solidFill>
                <a:effectLst/>
                <a:latin typeface="+mn-lt"/>
                <a:ea typeface="+mn-ea"/>
                <a:cs typeface="+mn-cs"/>
              </a:rPr>
              <a:t>they will be prompted to choose a subject if they have Personalized Instruction for both Reading and Math. (If students only have one subject, they will be taken directly to the To Do screen.)</a:t>
            </a:r>
          </a:p>
          <a:p>
            <a:pPr marL="171450" lvl="0" indent="-171450">
              <a:buFont typeface="Arial" panose="020B0604020202020204" pitchFamily="34" charset="0"/>
              <a:buChar char="•"/>
            </a:pPr>
            <a:r>
              <a:rPr lang="en-US" b="1" i="0" kern="1200" dirty="0">
                <a:solidFill>
                  <a:schemeClr val="tx1"/>
                </a:solidFill>
                <a:effectLst/>
                <a:latin typeface="+mn-lt"/>
                <a:ea typeface="+mn-ea"/>
                <a:cs typeface="+mn-cs"/>
              </a:rPr>
              <a:t>(Click) </a:t>
            </a:r>
            <a:r>
              <a:rPr lang="en-US" b="0" i="0" kern="1200" dirty="0">
                <a:solidFill>
                  <a:schemeClr val="tx1"/>
                </a:solidFill>
                <a:effectLst/>
                <a:latin typeface="+mn-lt"/>
                <a:ea typeface="+mn-ea"/>
                <a:cs typeface="+mn-cs"/>
              </a:rPr>
              <a:t>Then, they will be </a:t>
            </a:r>
            <a:r>
              <a:rPr lang="en-US" i="0" kern="1200" dirty="0">
                <a:solidFill>
                  <a:schemeClr val="tx1"/>
                </a:solidFill>
                <a:effectLst/>
                <a:latin typeface="+mn-lt"/>
                <a:ea typeface="+mn-ea"/>
                <a:cs typeface="+mn-cs"/>
              </a:rPr>
              <a:t>taken to the To Do screen on the student dashboard.</a:t>
            </a: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b="1" i="0" kern="1200" dirty="0">
                <a:solidFill>
                  <a:schemeClr val="tx1"/>
                </a:solidFill>
                <a:effectLst/>
                <a:latin typeface="+mn-lt"/>
                <a:ea typeface="+mn-ea"/>
                <a:cs typeface="+mn-cs"/>
              </a:rPr>
              <a:t>(Click) </a:t>
            </a:r>
            <a:r>
              <a:rPr lang="en-US" kern="1200" dirty="0">
                <a:solidFill>
                  <a:schemeClr val="tx1"/>
                </a:solidFill>
                <a:effectLst/>
                <a:latin typeface="+mn-lt"/>
                <a:ea typeface="+mn-ea"/>
                <a:cs typeface="+mn-cs"/>
              </a:rPr>
              <a:t>On the To Do screen, students can: </a:t>
            </a:r>
          </a:p>
          <a:p>
            <a:pPr marL="628650" lvl="1"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kern="1200" dirty="0">
                <a:solidFill>
                  <a:schemeClr val="tx1"/>
                </a:solidFill>
                <a:effectLst/>
                <a:latin typeface="+mn-lt"/>
                <a:ea typeface="+mn-ea"/>
                <a:cs typeface="+mn-cs"/>
              </a:rPr>
              <a:t>View Teacher-Assigned Lessons in the “Teacher Assigned” section if any lessons have been added. </a:t>
            </a:r>
          </a:p>
          <a:p>
            <a:pPr marL="628650" lvl="1" indent="-171450">
              <a:buFont typeface="Arial" panose="020B0604020202020204" pitchFamily="34" charset="0"/>
              <a:buChar char="•"/>
            </a:pPr>
            <a:r>
              <a:rPr lang="en-US" b="1" i="0" u="none" strike="noStrike" kern="1200" dirty="0">
                <a:solidFill>
                  <a:schemeClr val="tx1"/>
                </a:solidFill>
                <a:effectLst/>
                <a:latin typeface="+mn-lt"/>
                <a:ea typeface="+mn-ea"/>
                <a:cs typeface="+mn-cs"/>
              </a:rPr>
              <a:t>(Click) </a:t>
            </a:r>
            <a:r>
              <a:rPr lang="en-US" b="0" i="0" u="none" strike="noStrike" kern="1200" dirty="0">
                <a:solidFill>
                  <a:schemeClr val="tx1"/>
                </a:solidFill>
                <a:effectLst/>
                <a:latin typeface="+mn-lt"/>
                <a:ea typeface="+mn-ea"/>
                <a:cs typeface="+mn-cs"/>
              </a:rPr>
              <a:t>If there are any Assignments that are past due, K–2 students can access them by selecting the down arrow. </a:t>
            </a:r>
          </a:p>
          <a:p>
            <a:pPr marL="628650" lvl="1"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View </a:t>
            </a:r>
            <a:r>
              <a:rPr lang="en-US" kern="1200" dirty="0">
                <a:solidFill>
                  <a:schemeClr val="tx1"/>
                </a:solidFill>
                <a:effectLst/>
                <a:latin typeface="+mn-lt"/>
                <a:ea typeface="+mn-ea"/>
                <a:cs typeface="+mn-cs"/>
              </a:rPr>
              <a:t>My Path </a:t>
            </a:r>
            <a:r>
              <a:rPr lang="en-US" i="1" kern="1200" dirty="0">
                <a:solidFill>
                  <a:schemeClr val="tx1"/>
                </a:solidFill>
                <a:effectLst/>
                <a:latin typeface="+mn-lt"/>
                <a:ea typeface="+mn-ea"/>
                <a:cs typeface="+mn-cs"/>
              </a:rPr>
              <a:t>i-Ready </a:t>
            </a:r>
            <a:r>
              <a:rPr lang="en-US" i="0" kern="1200" dirty="0">
                <a:solidFill>
                  <a:schemeClr val="tx1"/>
                </a:solidFill>
                <a:effectLst/>
                <a:latin typeface="+mn-lt"/>
                <a:ea typeface="+mn-ea"/>
                <a:cs typeface="+mn-cs"/>
              </a:rPr>
              <a:t>lessons after they have completed the Diagnostic, and if Personalized Instruction is turned on by the educator.</a:t>
            </a:r>
            <a:r>
              <a:rPr lang="en-US" b="1" i="0" kern="1200" dirty="0">
                <a:solidFill>
                  <a:schemeClr val="tx1"/>
                </a:solidFill>
                <a:effectLst/>
                <a:latin typeface="+mn-lt"/>
                <a:ea typeface="+mn-ea"/>
                <a:cs typeface="+mn-cs"/>
              </a:rPr>
              <a:t> (Click) </a:t>
            </a:r>
            <a:endParaRPr lang="en-US" b="0" i="0" dirty="0"/>
          </a:p>
          <a:p>
            <a:pPr marL="171450" lvl="0"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Se</a:t>
            </a:r>
            <a:r>
              <a:rPr lang="en-US" kern="1200" dirty="0">
                <a:solidFill>
                  <a:schemeClr val="tx1"/>
                </a:solidFill>
                <a:effectLst/>
                <a:latin typeface="+mn-lt"/>
                <a:ea typeface="+mn-ea"/>
                <a:cs typeface="+mn-cs"/>
              </a:rPr>
              <a:t>lect the My Progress Button. Students can:</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See what they have recently completed and how they’ve performed on the Diagnostic and the lessons</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See some key lesson stats including:</a:t>
            </a:r>
          </a:p>
          <a:p>
            <a:pPr marL="1085850" lvl="2" indent="-171450">
              <a:buFont typeface="Arial" panose="020B0604020202020204" pitchFamily="34" charset="0"/>
              <a:buChar char="•"/>
            </a:pPr>
            <a:r>
              <a:rPr lang="en-US" kern="1200" dirty="0">
                <a:solidFill>
                  <a:schemeClr val="tx1"/>
                </a:solidFill>
                <a:effectLst/>
                <a:latin typeface="+mn-lt"/>
                <a:ea typeface="+mn-ea"/>
                <a:cs typeface="+mn-cs"/>
              </a:rPr>
              <a:t>Lesson Time-on-Task this week</a:t>
            </a:r>
          </a:p>
          <a:p>
            <a:pPr marL="1085850" lvl="2" indent="-171450">
              <a:buFont typeface="Arial" panose="020B0604020202020204" pitchFamily="34" charset="0"/>
              <a:buChar char="•"/>
            </a:pPr>
            <a:r>
              <a:rPr lang="en-US" kern="1200" dirty="0">
                <a:solidFill>
                  <a:schemeClr val="tx1"/>
                </a:solidFill>
                <a:effectLst/>
                <a:latin typeface="+mn-lt"/>
                <a:ea typeface="+mn-ea"/>
                <a:cs typeface="+mn-cs"/>
              </a:rPr>
              <a:t>Lessons Passed this school year and their pass rate</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Track their Lesson Streak indicating the greatest number of lessons they have passed in a row. </a:t>
            </a:r>
            <a:r>
              <a:rPr lang="en-US" b="1" i="0" kern="1200" dirty="0">
                <a:solidFill>
                  <a:schemeClr val="tx1"/>
                </a:solidFill>
                <a:effectLst/>
                <a:latin typeface="+mn-lt"/>
                <a:ea typeface="+mn-ea"/>
                <a:cs typeface="+mn-cs"/>
              </a:rPr>
              <a:t>(Click) </a:t>
            </a:r>
            <a:endParaRPr lang="en-US"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dirty="0">
                <a:solidFill>
                  <a:schemeClr val="tx1"/>
                </a:solidFill>
                <a:effectLst/>
                <a:latin typeface="+mn-lt"/>
                <a:ea typeface="+mn-ea"/>
                <a:cs typeface="+mn-cs"/>
              </a:rPr>
              <a:t>(Click) </a:t>
            </a:r>
            <a:r>
              <a:rPr lang="en-US" kern="1200" dirty="0">
                <a:solidFill>
                  <a:schemeClr val="tx1"/>
                </a:solidFill>
                <a:effectLst/>
                <a:latin typeface="+mn-lt"/>
                <a:ea typeface="+mn-ea"/>
                <a:cs typeface="+mn-cs"/>
              </a:rPr>
              <a:t>View Completed Work, which displays their completed lessons and scores and their Diagnostic scores.</a:t>
            </a:r>
          </a:p>
          <a:p>
            <a:pPr marL="171450" lvl="0"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Select the My Stuff Button. Students can: </a:t>
            </a:r>
          </a:p>
          <a:p>
            <a:pPr marL="628650" lvl="1" indent="-171450">
              <a:buFont typeface="Arial" panose="020B0604020202020204" pitchFamily="34" charset="0"/>
              <a:buChar char="•"/>
            </a:pPr>
            <a:r>
              <a:rPr lang="en-US" b="0" kern="1200" dirty="0">
                <a:solidFill>
                  <a:schemeClr val="tx1"/>
                </a:solidFill>
                <a:effectLst/>
                <a:latin typeface="+mn-lt"/>
                <a:ea typeface="+mn-ea"/>
                <a:cs typeface="+mn-cs"/>
              </a:rPr>
              <a:t>Personalize their </a:t>
            </a:r>
            <a:r>
              <a:rPr lang="en-US" b="0" i="1" kern="1200" dirty="0">
                <a:solidFill>
                  <a:schemeClr val="tx1"/>
                </a:solidFill>
                <a:effectLst/>
                <a:latin typeface="+mn-lt"/>
                <a:ea typeface="+mn-ea"/>
                <a:cs typeface="+mn-cs"/>
              </a:rPr>
              <a:t>i-Ready </a:t>
            </a:r>
            <a:r>
              <a:rPr lang="en-US" b="0" i="0" kern="1200" dirty="0">
                <a:solidFill>
                  <a:schemeClr val="tx1"/>
                </a:solidFill>
                <a:effectLst/>
                <a:latin typeface="+mn-lt"/>
                <a:ea typeface="+mn-ea"/>
                <a:cs typeface="+mn-cs"/>
              </a:rPr>
              <a:t>experience by selecting a Buddy and a Theme</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Use rewards earned by passing </a:t>
            </a:r>
            <a:r>
              <a:rPr lang="en-US" b="0" i="1" kern="1200" dirty="0">
                <a:solidFill>
                  <a:schemeClr val="tx1"/>
                </a:solidFill>
                <a:effectLst/>
                <a:latin typeface="+mn-lt"/>
                <a:ea typeface="+mn-ea"/>
                <a:cs typeface="+mn-cs"/>
              </a:rPr>
              <a:t>i-Ready</a:t>
            </a:r>
            <a:r>
              <a:rPr lang="en-US" b="0" i="0" kern="1200" dirty="0">
                <a:solidFill>
                  <a:schemeClr val="tx1"/>
                </a:solidFill>
                <a:effectLst/>
                <a:latin typeface="+mn-lt"/>
                <a:ea typeface="+mn-ea"/>
                <a:cs typeface="+mn-cs"/>
              </a:rPr>
              <a:t> lessons to play games of their choice </a:t>
            </a:r>
            <a:endParaRPr lang="en-US"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757F4-D739-FF44-953C-12BB9138A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61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1371600" y="4465983"/>
            <a:ext cx="1638300" cy="3205178"/>
          </a:xfrm>
          <a:prstGeom prst="rect">
            <a:avLst/>
          </a:prstGeom>
        </p:spPr>
        <p:txBody>
          <a:bodyPr/>
          <a:lstStyle/>
          <a:p>
            <a:pPr marL="171450" indent="-171450">
              <a:buFont typeface="Arial" panose="020B0604020202020204" pitchFamily="34" charset="0"/>
              <a:buChar char="•"/>
            </a:pPr>
            <a:r>
              <a:rPr lang="en-US" dirty="0"/>
              <a:t>Share the agenda and edit if needed to align with district and school initiatives</a:t>
            </a:r>
          </a:p>
          <a:p>
            <a:pPr marL="171450" indent="-171450">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fld id="{DEDE2CC4-1FC8-A24F-A5DB-ABA204051A46}" type="slidenum">
              <a:rPr lang="en-US" smtClean="0"/>
              <a:t>3</a:t>
            </a:fld>
            <a:endParaRPr lang="en-US"/>
          </a:p>
        </p:txBody>
      </p:sp>
    </p:spTree>
    <p:extLst>
      <p:ext uri="{BB962C8B-B14F-4D97-AF65-F5344CB8AC3E}">
        <p14:creationId xmlns:p14="http://schemas.microsoft.com/office/powerpoint/2010/main" val="124238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8025" y="112713"/>
            <a:ext cx="3270250" cy="2452687"/>
          </a:xfrm>
        </p:spPr>
      </p:sp>
      <p:sp>
        <p:nvSpPr>
          <p:cNvPr id="3" name="Notes Placeholder 2"/>
          <p:cNvSpPr>
            <a:spLocks noGrp="1"/>
          </p:cNvSpPr>
          <p:nvPr>
            <p:ph type="body" idx="1"/>
          </p:nvPr>
        </p:nvSpPr>
        <p:spPr>
          <a:xfrm>
            <a:off x="-1587" y="2514600"/>
            <a:ext cx="6858000" cy="6845300"/>
          </a:xfrm>
        </p:spPr>
        <p:txBody>
          <a:bodyPr/>
          <a:lstStyle/>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When students log in to </a:t>
            </a:r>
            <a:r>
              <a:rPr lang="en-US" i="1" kern="1200" dirty="0" err="1">
                <a:solidFill>
                  <a:schemeClr val="tx1"/>
                </a:solidFill>
                <a:effectLst/>
                <a:latin typeface="+mn-lt"/>
                <a:ea typeface="+mn-ea"/>
                <a:cs typeface="+mn-cs"/>
              </a:rPr>
              <a:t>i</a:t>
            </a:r>
            <a:r>
              <a:rPr lang="en-US" i="1" kern="1200" dirty="0">
                <a:solidFill>
                  <a:schemeClr val="tx1"/>
                </a:solidFill>
                <a:effectLst/>
                <a:latin typeface="+mn-lt"/>
                <a:ea typeface="+mn-ea"/>
                <a:cs typeface="+mn-cs"/>
              </a:rPr>
              <a:t>-Ready, </a:t>
            </a:r>
            <a:r>
              <a:rPr lang="en-US" i="0" kern="1200" dirty="0">
                <a:solidFill>
                  <a:schemeClr val="tx1"/>
                </a:solidFill>
                <a:effectLst/>
                <a:latin typeface="+mn-lt"/>
                <a:ea typeface="+mn-ea"/>
                <a:cs typeface="+mn-cs"/>
              </a:rPr>
              <a:t>they will be prompted to choose a subject if they have Personalized Instruction for both Reading and Math. (If students only have one subject, they will be taken directly to the To Do screen.)</a:t>
            </a:r>
          </a:p>
          <a:p>
            <a:pPr marL="171450" lvl="0" indent="-171450">
              <a:buFont typeface="Arial" panose="020B0604020202020204" pitchFamily="34" charset="0"/>
              <a:buChar char="•"/>
            </a:pPr>
            <a:r>
              <a:rPr lang="en-US" b="1" i="0" kern="1200" dirty="0">
                <a:solidFill>
                  <a:schemeClr val="tx1"/>
                </a:solidFill>
                <a:effectLst/>
                <a:latin typeface="+mn-lt"/>
                <a:ea typeface="+mn-ea"/>
                <a:cs typeface="+mn-cs"/>
              </a:rPr>
              <a:t>(Click) </a:t>
            </a:r>
            <a:r>
              <a:rPr lang="en-US" b="0" i="0" kern="1200" dirty="0">
                <a:solidFill>
                  <a:schemeClr val="tx1"/>
                </a:solidFill>
                <a:effectLst/>
                <a:latin typeface="+mn-lt"/>
                <a:ea typeface="+mn-ea"/>
                <a:cs typeface="+mn-cs"/>
              </a:rPr>
              <a:t>Then, they will be </a:t>
            </a:r>
            <a:r>
              <a:rPr lang="en-US" i="0" kern="1200" dirty="0">
                <a:solidFill>
                  <a:schemeClr val="tx1"/>
                </a:solidFill>
                <a:effectLst/>
                <a:latin typeface="+mn-lt"/>
                <a:ea typeface="+mn-ea"/>
                <a:cs typeface="+mn-cs"/>
              </a:rPr>
              <a:t>taken to the To Do screen on the student dashboard.</a:t>
            </a: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b="1" i="0" kern="1200" dirty="0">
                <a:solidFill>
                  <a:schemeClr val="tx1"/>
                </a:solidFill>
                <a:effectLst/>
                <a:latin typeface="+mn-lt"/>
                <a:ea typeface="+mn-ea"/>
                <a:cs typeface="+mn-cs"/>
              </a:rPr>
              <a:t>(Click) </a:t>
            </a:r>
            <a:r>
              <a:rPr lang="en-US" kern="1200" dirty="0">
                <a:solidFill>
                  <a:schemeClr val="tx1"/>
                </a:solidFill>
                <a:effectLst/>
                <a:latin typeface="+mn-lt"/>
                <a:ea typeface="+mn-ea"/>
                <a:cs typeface="+mn-cs"/>
              </a:rPr>
              <a:t>On the To Do screen, students can: </a:t>
            </a:r>
          </a:p>
          <a:p>
            <a:pPr marL="628650" lvl="1"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kern="1200" dirty="0">
                <a:solidFill>
                  <a:schemeClr val="tx1"/>
                </a:solidFill>
                <a:effectLst/>
                <a:latin typeface="+mn-lt"/>
                <a:ea typeface="+mn-ea"/>
                <a:cs typeface="+mn-cs"/>
              </a:rPr>
              <a:t>View Teacher-Assigned Lessons in the “Teacher Assigned” section if any lessons have been added. </a:t>
            </a:r>
          </a:p>
          <a:p>
            <a:pPr marL="628650" lvl="1" indent="-171450">
              <a:buFont typeface="Arial" panose="020B0604020202020204" pitchFamily="34" charset="0"/>
              <a:buChar char="•"/>
            </a:pPr>
            <a:r>
              <a:rPr lang="en-US" b="1" i="0" u="none" strike="noStrike" kern="1200" dirty="0">
                <a:solidFill>
                  <a:schemeClr val="tx1"/>
                </a:solidFill>
                <a:effectLst/>
                <a:latin typeface="+mn-lt"/>
                <a:ea typeface="+mn-ea"/>
                <a:cs typeface="+mn-cs"/>
              </a:rPr>
              <a:t>(Click) </a:t>
            </a:r>
            <a:r>
              <a:rPr lang="en-US" b="0" i="0" u="none" strike="noStrike" kern="1200" dirty="0">
                <a:solidFill>
                  <a:schemeClr val="tx1"/>
                </a:solidFill>
                <a:effectLst/>
                <a:latin typeface="+mn-lt"/>
                <a:ea typeface="+mn-ea"/>
                <a:cs typeface="+mn-cs"/>
              </a:rPr>
              <a:t>If there are any Assignments that are past due, students can access them by selecting Past Due.</a:t>
            </a:r>
          </a:p>
          <a:p>
            <a:pPr marL="628650" lvl="1"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View </a:t>
            </a:r>
            <a:r>
              <a:rPr lang="en-US" kern="1200" dirty="0">
                <a:solidFill>
                  <a:schemeClr val="tx1"/>
                </a:solidFill>
                <a:effectLst/>
                <a:latin typeface="+mn-lt"/>
                <a:ea typeface="+mn-ea"/>
                <a:cs typeface="+mn-cs"/>
              </a:rPr>
              <a:t>My Path </a:t>
            </a:r>
            <a:r>
              <a:rPr lang="en-US" i="1" kern="1200" dirty="0" err="1">
                <a:solidFill>
                  <a:schemeClr val="tx1"/>
                </a:solidFill>
                <a:effectLst/>
                <a:latin typeface="+mn-lt"/>
                <a:ea typeface="+mn-ea"/>
                <a:cs typeface="+mn-cs"/>
              </a:rPr>
              <a:t>i</a:t>
            </a:r>
            <a:r>
              <a:rPr lang="en-US" i="1" kern="1200" dirty="0">
                <a:solidFill>
                  <a:schemeClr val="tx1"/>
                </a:solidFill>
                <a:effectLst/>
                <a:latin typeface="+mn-lt"/>
                <a:ea typeface="+mn-ea"/>
                <a:cs typeface="+mn-cs"/>
              </a:rPr>
              <a:t>-Ready </a:t>
            </a:r>
            <a:r>
              <a:rPr lang="en-US" i="0" kern="1200" dirty="0">
                <a:solidFill>
                  <a:schemeClr val="tx1"/>
                </a:solidFill>
                <a:effectLst/>
                <a:latin typeface="+mn-lt"/>
                <a:ea typeface="+mn-ea"/>
                <a:cs typeface="+mn-cs"/>
              </a:rPr>
              <a:t>lessons after they have completed the Diagnostic, and if Personalized Instruction is turned on by the educator.</a:t>
            </a:r>
          </a:p>
          <a:p>
            <a:pPr marL="1085850" lvl="2" indent="-171450">
              <a:buFont typeface="Arial" panose="020B0604020202020204" pitchFamily="34" charset="0"/>
              <a:buChar char="•"/>
            </a:pPr>
            <a:r>
              <a:rPr lang="en-US" b="0" i="0" dirty="0"/>
              <a:t>These lessons are automatically assigned to students based on their Diagnostic results</a:t>
            </a:r>
          </a:p>
          <a:p>
            <a:pPr marL="1085850" lvl="2" indent="-171450">
              <a:buFont typeface="Arial" panose="020B0604020202020204" pitchFamily="34" charset="0"/>
              <a:buChar char="•"/>
            </a:pPr>
            <a:r>
              <a:rPr lang="en-US" b="0" i="0" dirty="0"/>
              <a:t>They are specifically sequenced to move students toward grade level in all domains of Reading and Math so they can access and achieve grade-level standards</a:t>
            </a:r>
            <a:endParaRPr lang="en-US"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b="0" i="0" dirty="0"/>
              <a:t>Students will get one lesson at a time under My Path, with the exception in Reading where students may see Close Reading in addition to the lesson.</a:t>
            </a:r>
            <a:r>
              <a:rPr lang="en-US" b="1" i="0" kern="1200" dirty="0">
                <a:solidFill>
                  <a:schemeClr val="tx1"/>
                </a:solidFill>
                <a:effectLst/>
                <a:latin typeface="+mn-lt"/>
                <a:ea typeface="+mn-ea"/>
                <a:cs typeface="+mn-cs"/>
              </a:rPr>
              <a:t> (Click) </a:t>
            </a:r>
            <a:endParaRPr lang="en-US" b="0" i="0" dirty="0"/>
          </a:p>
          <a:p>
            <a:pPr marL="171450" lvl="0"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Se</a:t>
            </a:r>
            <a:r>
              <a:rPr lang="en-US" kern="1200" dirty="0">
                <a:solidFill>
                  <a:schemeClr val="tx1"/>
                </a:solidFill>
                <a:effectLst/>
                <a:latin typeface="+mn-lt"/>
                <a:ea typeface="+mn-ea"/>
                <a:cs typeface="+mn-cs"/>
              </a:rPr>
              <a:t>lect the My Progress Button. Students can:</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See what they have recently completed and how they’ve performed on the Diagnostic and the lessons</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See some key lesson stats including:</a:t>
            </a:r>
          </a:p>
          <a:p>
            <a:pPr marL="1085850" lvl="2" indent="-171450">
              <a:buFont typeface="Arial" panose="020B0604020202020204" pitchFamily="34" charset="0"/>
              <a:buChar char="•"/>
            </a:pPr>
            <a:r>
              <a:rPr lang="en-US" kern="1200" dirty="0">
                <a:solidFill>
                  <a:schemeClr val="tx1"/>
                </a:solidFill>
                <a:effectLst/>
                <a:latin typeface="+mn-lt"/>
                <a:ea typeface="+mn-ea"/>
                <a:cs typeface="+mn-cs"/>
              </a:rPr>
              <a:t>Lesson Time-on-Task this week</a:t>
            </a:r>
          </a:p>
          <a:p>
            <a:pPr marL="1085850" lvl="2" indent="-171450">
              <a:buFont typeface="Arial" panose="020B0604020202020204" pitchFamily="34" charset="0"/>
              <a:buChar char="•"/>
            </a:pPr>
            <a:r>
              <a:rPr lang="en-US" kern="1200" dirty="0">
                <a:solidFill>
                  <a:schemeClr val="tx1"/>
                </a:solidFill>
                <a:effectLst/>
                <a:latin typeface="+mn-lt"/>
                <a:ea typeface="+mn-ea"/>
                <a:cs typeface="+mn-cs"/>
              </a:rPr>
              <a:t>Lesson Passed this school year and their pass rate</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Track their Lesson Streak indicating the greatest number of lessons they have passed in a row.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solidFill>
                  <a:schemeClr val="tx1"/>
                </a:solidFill>
                <a:effectLst/>
                <a:latin typeface="+mn-lt"/>
                <a:ea typeface="+mn-ea"/>
                <a:cs typeface="+mn-cs"/>
              </a:rPr>
              <a:t>View Completed Work, which displays their completed lessons and scores and their Diagnostic scores.</a:t>
            </a:r>
            <a:r>
              <a:rPr lang="en-US" b="1" i="0" kern="1200" dirty="0">
                <a:solidFill>
                  <a:schemeClr val="tx1"/>
                </a:solidFill>
                <a:effectLst/>
                <a:latin typeface="+mn-lt"/>
                <a:ea typeface="+mn-ea"/>
                <a:cs typeface="+mn-cs"/>
              </a:rPr>
              <a:t> (Click) </a:t>
            </a: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b="1" kern="1200" dirty="0">
                <a:solidFill>
                  <a:schemeClr val="tx1"/>
                </a:solidFill>
                <a:effectLst/>
                <a:latin typeface="+mn-lt"/>
                <a:ea typeface="+mn-ea"/>
                <a:cs typeface="+mn-cs"/>
              </a:rPr>
              <a:t>(Click) </a:t>
            </a:r>
            <a:r>
              <a:rPr lang="en-US" b="0" kern="1200" dirty="0">
                <a:solidFill>
                  <a:schemeClr val="tx1"/>
                </a:solidFill>
                <a:effectLst/>
                <a:latin typeface="+mn-lt"/>
                <a:ea typeface="+mn-ea"/>
                <a:cs typeface="+mn-cs"/>
              </a:rPr>
              <a:t>Select the My Stuff Button. Students can: </a:t>
            </a:r>
          </a:p>
          <a:p>
            <a:pPr marL="628650" lvl="1" indent="-171450">
              <a:buFont typeface="Arial" panose="020B0604020202020204" pitchFamily="34" charset="0"/>
              <a:buChar char="•"/>
            </a:pPr>
            <a:r>
              <a:rPr lang="en-US" b="0" kern="1200" dirty="0">
                <a:solidFill>
                  <a:schemeClr val="tx1"/>
                </a:solidFill>
                <a:effectLst/>
                <a:latin typeface="+mn-lt"/>
                <a:ea typeface="+mn-ea"/>
                <a:cs typeface="+mn-cs"/>
              </a:rPr>
              <a:t>Personalize their </a:t>
            </a:r>
            <a:r>
              <a:rPr lang="en-US" b="0" i="1" kern="1200" dirty="0" err="1">
                <a:solidFill>
                  <a:schemeClr val="tx1"/>
                </a:solidFill>
                <a:effectLst/>
                <a:latin typeface="+mn-lt"/>
                <a:ea typeface="+mn-ea"/>
                <a:cs typeface="+mn-cs"/>
              </a:rPr>
              <a:t>i</a:t>
            </a:r>
            <a:r>
              <a:rPr lang="en-US" b="0" i="1" kern="1200" dirty="0">
                <a:solidFill>
                  <a:schemeClr val="tx1"/>
                </a:solidFill>
                <a:effectLst/>
                <a:latin typeface="+mn-lt"/>
                <a:ea typeface="+mn-ea"/>
                <a:cs typeface="+mn-cs"/>
              </a:rPr>
              <a:t>-Ready </a:t>
            </a:r>
            <a:r>
              <a:rPr lang="en-US" b="0" i="0" kern="1200" dirty="0">
                <a:solidFill>
                  <a:schemeClr val="tx1"/>
                </a:solidFill>
                <a:effectLst/>
                <a:latin typeface="+mn-lt"/>
                <a:ea typeface="+mn-ea"/>
                <a:cs typeface="+mn-cs"/>
              </a:rPr>
              <a:t>experience by selecting a Theme</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Use rewards earned by passing </a:t>
            </a:r>
            <a:r>
              <a:rPr lang="en-US" b="0" i="1" kern="1200" dirty="0" err="1">
                <a:solidFill>
                  <a:schemeClr val="tx1"/>
                </a:solidFill>
                <a:effectLst/>
                <a:latin typeface="+mn-lt"/>
                <a:ea typeface="+mn-ea"/>
                <a:cs typeface="+mn-cs"/>
              </a:rPr>
              <a:t>i</a:t>
            </a:r>
            <a:r>
              <a:rPr lang="en-US" b="0" i="1" kern="1200" dirty="0">
                <a:solidFill>
                  <a:schemeClr val="tx1"/>
                </a:solidFill>
                <a:effectLst/>
                <a:latin typeface="+mn-lt"/>
                <a:ea typeface="+mn-ea"/>
                <a:cs typeface="+mn-cs"/>
              </a:rPr>
              <a:t>-Ready</a:t>
            </a:r>
            <a:r>
              <a:rPr lang="en-US" b="0" i="0" kern="1200" dirty="0">
                <a:solidFill>
                  <a:schemeClr val="tx1"/>
                </a:solidFill>
                <a:effectLst/>
                <a:latin typeface="+mn-lt"/>
                <a:ea typeface="+mn-ea"/>
                <a:cs typeface="+mn-cs"/>
              </a:rPr>
              <a:t> lessons to play games of their choice </a:t>
            </a:r>
            <a:endParaRPr lang="en-US"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757F4-D739-FF44-953C-12BB9138A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9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5E3A40-95F2-4F48-B744-CEA83C95FB14}" type="slidenum">
              <a:rPr lang="en-US" smtClean="0"/>
              <a:t>31</a:t>
            </a:fld>
            <a:endParaRPr lang="en-US"/>
          </a:p>
        </p:txBody>
      </p:sp>
    </p:spTree>
    <p:extLst>
      <p:ext uri="{BB962C8B-B14F-4D97-AF65-F5344CB8AC3E}">
        <p14:creationId xmlns:p14="http://schemas.microsoft.com/office/powerpoint/2010/main" val="4134987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25575D5-09BE-46BB-A68E-474771F9D081}"/>
              </a:ext>
            </a:extLst>
          </p:cNvPr>
          <p:cNvSpPr>
            <a:spLocks noGrp="1"/>
          </p:cNvSpPr>
          <p:nvPr>
            <p:ph type="body" idx="1"/>
          </p:nvPr>
        </p:nvSpPr>
        <p:spPr/>
        <p:txBody>
          <a:bodyPr/>
          <a:lstStyle/>
          <a:p>
            <a:r>
              <a:rPr lang="en-US" dirty="0">
                <a:hlinkClick r:id="rId3"/>
              </a:rPr>
              <a:t>Take families live: </a:t>
            </a:r>
          </a:p>
          <a:p>
            <a:endParaRPr lang="en-US" dirty="0">
              <a:hlinkClick r:id="rId3"/>
            </a:endParaRPr>
          </a:p>
          <a:p>
            <a:r>
              <a:rPr lang="en-US" dirty="0">
                <a:hlinkClick r:id="rId3"/>
              </a:rPr>
              <a:t>https://www.curriculumassociates.com/teaching-learning-2020/home-assessment-family-support</a:t>
            </a:r>
            <a:endParaRPr lang="en-US" dirty="0"/>
          </a:p>
          <a:p>
            <a:endParaRPr lang="en-US" dirty="0"/>
          </a:p>
          <a:p>
            <a:r>
              <a:rPr lang="en-US" sz="1200" kern="1200" dirty="0">
                <a:solidFill>
                  <a:schemeClr val="tx1"/>
                </a:solidFill>
                <a:latin typeface="+mn-lt"/>
                <a:ea typeface="+mn-ea"/>
                <a:cs typeface="+mn-cs"/>
              </a:rPr>
              <a:t>Please also take families to the Family Center and point out the Family Guide: https://i-readycentral.com/familycenter/ </a:t>
            </a:r>
            <a:endParaRPr lang="en-US" dirty="0"/>
          </a:p>
        </p:txBody>
      </p:sp>
    </p:spTree>
    <p:extLst>
      <p:ext uri="{BB962C8B-B14F-4D97-AF65-F5344CB8AC3E}">
        <p14:creationId xmlns:p14="http://schemas.microsoft.com/office/powerpoint/2010/main" val="275536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25575D5-09BE-46BB-A68E-474771F9D081}"/>
              </a:ext>
            </a:extLst>
          </p:cNvPr>
          <p:cNvSpPr>
            <a:spLocks noGrp="1"/>
          </p:cNvSpPr>
          <p:nvPr>
            <p:ph type="body" idx="1"/>
          </p:nvPr>
        </p:nvSpPr>
        <p:spPr/>
        <p:txBody>
          <a:bodyPr/>
          <a:lstStyle/>
          <a:p>
            <a:r>
              <a:rPr lang="en-US" dirty="0">
                <a:hlinkClick r:id="rId3"/>
              </a:rPr>
              <a:t>Take families live to the family flyer and checklist</a:t>
            </a:r>
          </a:p>
          <a:p>
            <a:endParaRPr lang="en-US" dirty="0">
              <a:hlinkClick r:id="rId3"/>
            </a:endParaRPr>
          </a:p>
          <a:p>
            <a:r>
              <a:rPr lang="en-US" dirty="0">
                <a:hlinkClick r:id="rId4"/>
              </a:rPr>
              <a:t>https://www.curriculumassociates.com/-/media/mainsite/files/i-ready/iready-administering-the-iready-diagnostic-at-home-during-a-school-closure-2020.pdf</a:t>
            </a:r>
            <a:endParaRPr lang="en-US" dirty="0"/>
          </a:p>
        </p:txBody>
      </p:sp>
    </p:spTree>
    <p:extLst>
      <p:ext uri="{BB962C8B-B14F-4D97-AF65-F5344CB8AC3E}">
        <p14:creationId xmlns:p14="http://schemas.microsoft.com/office/powerpoint/2010/main" val="313600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younger students, you might want to take a bit more time familiarizing them to the computer or iPad® they’ll be using, practice with them and make sure they feel comfortable navigating the page with the mouse or their finger.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Lots of great support for this can be found on the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-Ready Central</a:t>
            </a:r>
            <a:r>
              <a:rPr lang="en-US" sz="1200" kern="1200" dirty="0">
                <a:solidFill>
                  <a:schemeClr val="tx1"/>
                </a:solidFill>
                <a:effectLst/>
                <a:latin typeface="+mn-lt"/>
                <a:ea typeface="+mn-ea"/>
                <a:cs typeface="+mn-cs"/>
              </a:rPr>
              <a:t>® Digital Readiness page. Teachers can pull information and resources from this page to share with families: </a:t>
            </a:r>
            <a:r>
              <a:rPr lang="en-US" dirty="0">
                <a:hlinkClick r:id="rId3"/>
              </a:rPr>
              <a:t>https://i-readycentral.com/articles/kcorner-digital-readiness/</a:t>
            </a:r>
            <a:r>
              <a:rPr lang="en-US" dirty="0"/>
              <a:t> </a:t>
            </a:r>
          </a:p>
        </p:txBody>
      </p:sp>
      <p:sp>
        <p:nvSpPr>
          <p:cNvPr id="4" name="Slide Number Placeholder 3"/>
          <p:cNvSpPr>
            <a:spLocks noGrp="1"/>
          </p:cNvSpPr>
          <p:nvPr>
            <p:ph type="sldNum" sz="quarter" idx="5"/>
          </p:nvPr>
        </p:nvSpPr>
        <p:spPr/>
        <p:txBody>
          <a:bodyPr/>
          <a:lstStyle/>
          <a:p>
            <a:fld id="{A41DC302-476E-405D-A2A1-8861A69452CB}" type="slidenum">
              <a:rPr lang="en-US" smtClean="0"/>
              <a:t>34</a:t>
            </a:fld>
            <a:endParaRPr lang="en-US"/>
          </a:p>
        </p:txBody>
      </p:sp>
    </p:spTree>
    <p:extLst>
      <p:ext uri="{BB962C8B-B14F-4D97-AF65-F5344CB8AC3E}">
        <p14:creationId xmlns:p14="http://schemas.microsoft.com/office/powerpoint/2010/main" val="2472017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35</a:t>
            </a:fld>
            <a:endParaRPr lang="en-US"/>
          </a:p>
        </p:txBody>
      </p:sp>
    </p:spTree>
    <p:extLst>
      <p:ext uri="{BB962C8B-B14F-4D97-AF65-F5344CB8AC3E}">
        <p14:creationId xmlns:p14="http://schemas.microsoft.com/office/powerpoint/2010/main" val="3794381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Drop link to Family Center into chat: </a:t>
            </a:r>
            <a:r>
              <a:rPr lang="en-US" dirty="0">
                <a:hlinkClick r:id="rId3"/>
              </a:rPr>
              <a:t>https://i-readycentral.com/familycenter/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36</a:t>
            </a:fld>
            <a:endParaRPr lang="en-US"/>
          </a:p>
        </p:txBody>
      </p:sp>
    </p:spTree>
    <p:extLst>
      <p:ext uri="{BB962C8B-B14F-4D97-AF65-F5344CB8AC3E}">
        <p14:creationId xmlns:p14="http://schemas.microsoft.com/office/powerpoint/2010/main" val="2636987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37</a:t>
            </a:fld>
            <a:endParaRPr lang="en-US"/>
          </a:p>
        </p:txBody>
      </p:sp>
    </p:spTree>
    <p:extLst>
      <p:ext uri="{BB962C8B-B14F-4D97-AF65-F5344CB8AC3E}">
        <p14:creationId xmlns:p14="http://schemas.microsoft.com/office/powerpoint/2010/main" val="309090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4763" y="454025"/>
            <a:ext cx="4441825" cy="3332163"/>
          </a:xfrm>
        </p:spPr>
      </p:sp>
      <p:sp>
        <p:nvSpPr>
          <p:cNvPr id="3" name="Notes Placeholder 2"/>
          <p:cNvSpPr>
            <a:spLocks noGrp="1"/>
          </p:cNvSpPr>
          <p:nvPr>
            <p:ph type="body" idx="1"/>
          </p:nvPr>
        </p:nvSpPr>
        <p:spPr>
          <a:xfrm>
            <a:off x="277675" y="3786524"/>
            <a:ext cx="6434551" cy="5238205"/>
          </a:xfrm>
          <a:prstGeom prst="rect">
            <a:avLst/>
          </a:prstGeom>
        </p:spPr>
        <p:txBody>
          <a:bodyPr/>
          <a:lstStyle/>
          <a:p>
            <a:r>
              <a:rPr lang="en-US" sz="1200" i="1" dirty="0">
                <a:solidFill>
                  <a:srgbClr val="1B2127"/>
                </a:solidFill>
                <a:latin typeface="Open Sans"/>
              </a:rPr>
              <a:t>*This is an animation that will show in full format in slideshow/presenter mode</a:t>
            </a:r>
          </a:p>
          <a:p>
            <a:endParaRPr lang="en-US" sz="1200" i="1" dirty="0">
              <a:solidFill>
                <a:srgbClr val="1B2127"/>
              </a:solidFill>
              <a:latin typeface="Open Sans"/>
            </a:endParaRPr>
          </a:p>
          <a:p>
            <a:r>
              <a:rPr lang="en-US" sz="1200" i="1" dirty="0" err="1">
                <a:solidFill>
                  <a:srgbClr val="1B2127"/>
                </a:solidFill>
                <a:latin typeface="Open Sans"/>
              </a:rPr>
              <a:t>i</a:t>
            </a:r>
            <a:r>
              <a:rPr lang="en-US" sz="1200" i="1" dirty="0">
                <a:solidFill>
                  <a:srgbClr val="1B2127"/>
                </a:solidFill>
                <a:latin typeface="Open Sans"/>
              </a:rPr>
              <a:t>-Ready </a:t>
            </a:r>
            <a:r>
              <a:rPr lang="en-US" sz="1200" dirty="0">
                <a:solidFill>
                  <a:srgbClr val="1B2127"/>
                </a:solidFill>
                <a:latin typeface="Open Sans"/>
              </a:rPr>
              <a:t>is an online program for reading and mathematics that will help me determine your child’s needs, personalize their learning, and monitor progress throughout the school year. </a:t>
            </a:r>
          </a:p>
          <a:p>
            <a:endParaRPr lang="en-US" sz="1200" dirty="0">
              <a:solidFill>
                <a:srgbClr val="1B2127"/>
              </a:solidFill>
              <a:latin typeface="Open Sans"/>
            </a:endParaRPr>
          </a:p>
          <a:p>
            <a:r>
              <a:rPr lang="en-US" sz="1200" i="1" dirty="0">
                <a:solidFill>
                  <a:srgbClr val="1B2127"/>
                </a:solidFill>
                <a:latin typeface="Open Sans"/>
              </a:rPr>
              <a:t>i-Ready</a:t>
            </a:r>
            <a:r>
              <a:rPr lang="en-US" sz="1200" dirty="0">
                <a:solidFill>
                  <a:srgbClr val="1B2127"/>
                </a:solidFill>
                <a:latin typeface="Open Sans"/>
              </a:rPr>
              <a:t> allows me to meet your child exactly where they are and provides data to increase your child’s learning gains. </a:t>
            </a:r>
          </a:p>
          <a:p>
            <a:pPr rtl="0" fontAlgn="base"/>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Explain what </a:t>
            </a:r>
            <a:r>
              <a:rPr lang="en-US" sz="1200" b="1" i="1" u="none" strike="noStrike" kern="1200" dirty="0">
                <a:solidFill>
                  <a:schemeClr val="tx1"/>
                </a:solidFill>
                <a:effectLst/>
                <a:latin typeface="+mn-lt"/>
                <a:ea typeface="+mn-ea"/>
                <a:cs typeface="+mn-cs"/>
              </a:rPr>
              <a:t>i-Ready</a:t>
            </a:r>
            <a:r>
              <a:rPr lang="en-US" sz="1200" b="1" i="0" u="none" strike="noStrike" kern="1200" dirty="0">
                <a:solidFill>
                  <a:schemeClr val="tx1"/>
                </a:solidFill>
                <a:effectLst/>
                <a:latin typeface="+mn-lt"/>
                <a:ea typeface="+mn-ea"/>
                <a:cs typeface="+mn-cs"/>
              </a:rPr>
              <a:t> is: </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 </a:t>
            </a:r>
            <a:r>
              <a:rPr lang="en-US" sz="1200" b="0" i="0" u="none" strike="noStrike" kern="1200" dirty="0">
                <a:solidFill>
                  <a:schemeClr val="tx1"/>
                </a:solidFill>
                <a:effectLst/>
                <a:latin typeface="+mn-lt"/>
                <a:ea typeface="+mn-ea"/>
                <a:cs typeface="+mn-cs"/>
              </a:rPr>
              <a:t>was built from College and Career Readiness Standards in Reading and Mathematics</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 is a program designed to meet many educator needs; </a:t>
            </a: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connects rich assessment data to personalized digital learning and teacher-led instruction.</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has three primary components. </a:t>
            </a:r>
            <a:r>
              <a:rPr lang="en-US" sz="1200" b="0" i="0" kern="1200" dirty="0">
                <a:solidFill>
                  <a:schemeClr val="tx1"/>
                </a:solidFill>
                <a:effectLst/>
                <a:latin typeface="+mn-lt"/>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kern="1200" dirty="0">
              <a:effectLst/>
              <a:latin typeface="+mn-lt"/>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kern="1200" dirty="0">
                <a:effectLst/>
                <a:latin typeface="+mn-lt"/>
                <a:cs typeface="Calibri"/>
              </a:rPr>
              <a:t>i-Ready Assessment: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kern="1200" dirty="0">
                <a:effectLst/>
                <a:latin typeface="+mn-lt"/>
                <a:cs typeface="Calibri"/>
              </a:rPr>
              <a:t>(Click) </a:t>
            </a:r>
            <a:r>
              <a:rPr lang="en-US" b="0" i="0" kern="1200" dirty="0">
                <a:solidFill>
                  <a:schemeClr val="tx1"/>
                </a:solidFill>
                <a:effectLst/>
                <a:latin typeface="+mn-lt"/>
                <a:ea typeface="+mn-ea"/>
                <a:cs typeface="+mn-cs"/>
              </a:rPr>
              <a:t>Provides comprehensive insight into student learning across K–12 skills </a:t>
            </a:r>
            <a:r>
              <a:rPr lang="en-US" b="0" i="0" kern="1200" dirty="0">
                <a:effectLst/>
                <a:latin typeface="+mn-lt"/>
                <a:cs typeface="Calibri"/>
              </a:rPr>
              <a:t>and pinpoints students’ strengths and areas of need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kern="1200" dirty="0">
                <a:effectLst/>
                <a:latin typeface="+mn-lt"/>
                <a:cs typeface="Calibri"/>
              </a:rPr>
              <a:t> (Click) </a:t>
            </a:r>
            <a:r>
              <a:rPr lang="en-US" b="0" i="0" kern="1200" dirty="0">
                <a:effectLst/>
                <a:latin typeface="+mn-lt"/>
                <a:cs typeface="Calibri"/>
              </a:rPr>
              <a:t>Shows you aspirational, attainable goals for your child to put or keep them on a path to proficiency or advanced proficiency.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kern="1200" dirty="0">
                <a:effectLst/>
                <a:latin typeface="+mn-lt"/>
                <a:cs typeface="Calibri"/>
              </a:rPr>
              <a:t>i-Ready Learning: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kern="1200" dirty="0">
                <a:effectLst/>
                <a:latin typeface="+mn-lt"/>
                <a:cs typeface="Calibri"/>
              </a:rPr>
              <a:t>(Click) </a:t>
            </a:r>
            <a:r>
              <a:rPr lang="en-US" b="0" i="0" kern="1200" dirty="0">
                <a:effectLst/>
                <a:latin typeface="+mn-lt"/>
                <a:cs typeface="Calibri"/>
              </a:rPr>
              <a:t>Engages students through motivating, personalized reading and mathematics instruction based on their individual skill level</a:t>
            </a:r>
            <a:r>
              <a:rPr lang="en-US" b="1" i="0" kern="1200" dirty="0">
                <a:effectLst/>
                <a:latin typeface="+mn-lt"/>
                <a:cs typeface="Calibri"/>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third component is Teacher-Led Instruction: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provides your child’s teacher with data to understand student performance and needs, and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kern="1200" dirty="0">
                <a:effectLst/>
                <a:latin typeface="+mn-lt"/>
                <a:cs typeface="Calibri"/>
              </a:rPr>
              <a:t>(Click) </a:t>
            </a:r>
            <a:r>
              <a:rPr lang="en-US" b="0" i="0" kern="1200" dirty="0">
                <a:effectLst/>
                <a:latin typeface="+mn-lt"/>
                <a:cs typeface="Calibri"/>
              </a:rPr>
              <a:t>Provides your child’s teacher with resources for whole class and small group instruction to accelerate student growth and grade-level learning</a:t>
            </a:r>
            <a:endParaRPr lang="en-US" sz="1200" b="0" i="0" u="none" strike="noStrike" kern="1200" dirty="0">
              <a:solidFill>
                <a:schemeClr val="tx1"/>
              </a:solidFill>
              <a:effectLst/>
              <a:latin typeface="+mn-lt"/>
              <a:ea typeface="+mn-ea"/>
              <a:cs typeface="+mn-cs"/>
            </a:endParaRPr>
          </a:p>
          <a:p>
            <a:pPr marL="1200150" lvl="2" indent="-285750">
              <a:buFont typeface="Arial" panose="020B0604020202020204" pitchFamily="34" charset="0"/>
              <a:buChar char="•"/>
              <a:defRPr/>
            </a:pPr>
            <a:endParaRPr lang="en-US" dirty="0">
              <a:cs typeface="Calibri"/>
            </a:endParaRPr>
          </a:p>
          <a:p>
            <a:pPr lvl="2">
              <a:defRPr/>
            </a:pPr>
            <a:r>
              <a:rPr lang="en-US" dirty="0">
                <a:cs typeface="Calibri"/>
              </a:rPr>
              <a:t>Alternative video: </a:t>
            </a:r>
            <a:r>
              <a:rPr lang="en-US" dirty="0"/>
              <a:t>https://share.vidyard.com/watch/CdGRnjBuu3jUSxcE4Aiid4</a:t>
            </a:r>
            <a:endParaRPr lang="en-US" dirty="0">
              <a:cs typeface="Calibri"/>
            </a:endParaRPr>
          </a:p>
          <a:p>
            <a:pPr marL="628650" lvl="1" indent="-171450" fontAlgn="base">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E3A40-95F2-4F48-B744-CEA83C95F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181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Review slide and transition to how the Diagnostic works.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1B2127"/>
                </a:solidFill>
                <a:latin typeface="Open Sans"/>
              </a:rPr>
              <a:t>*Consider adding additional talking points to reflect how your district or school uses </a:t>
            </a:r>
            <a:r>
              <a:rPr lang="en-US" sz="1200" i="0" dirty="0" err="1">
                <a:solidFill>
                  <a:srgbClr val="1B2127"/>
                </a:solidFill>
                <a:latin typeface="Open Sans"/>
              </a:rPr>
              <a:t>i</a:t>
            </a:r>
            <a:r>
              <a:rPr lang="en-US" sz="1200" i="0" dirty="0">
                <a:solidFill>
                  <a:srgbClr val="1B2127"/>
                </a:solidFill>
                <a:latin typeface="Open Sans"/>
              </a:rPr>
              <a:t>-Ready</a:t>
            </a:r>
            <a:r>
              <a:rPr lang="en-US" sz="1200" i="1" dirty="0">
                <a:solidFill>
                  <a:srgbClr val="1B2127"/>
                </a:solidFill>
                <a:latin typeface="Open Sans"/>
              </a:rPr>
              <a:t>.</a:t>
            </a:r>
          </a:p>
          <a:p>
            <a:endParaRPr lang="en-US" dirty="0"/>
          </a:p>
        </p:txBody>
      </p:sp>
      <p:sp>
        <p:nvSpPr>
          <p:cNvPr id="4" name="Slide Number Placeholder 3"/>
          <p:cNvSpPr>
            <a:spLocks noGrp="1"/>
          </p:cNvSpPr>
          <p:nvPr>
            <p:ph type="sldNum" sz="quarter" idx="5"/>
          </p:nvPr>
        </p:nvSpPr>
        <p:spPr/>
        <p:txBody>
          <a:bodyPr/>
          <a:lstStyle/>
          <a:p>
            <a:fld id="{A41DC302-476E-405D-A2A1-8861A69452CB}" type="slidenum">
              <a:rPr lang="en-US" smtClean="0"/>
              <a:t>5</a:t>
            </a:fld>
            <a:endParaRPr lang="en-US"/>
          </a:p>
        </p:txBody>
      </p:sp>
    </p:spTree>
    <p:extLst>
      <p:ext uri="{BB962C8B-B14F-4D97-AF65-F5344CB8AC3E}">
        <p14:creationId xmlns:p14="http://schemas.microsoft.com/office/powerpoint/2010/main" val="3660682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9525" y="136525"/>
            <a:ext cx="4492625" cy="3368675"/>
          </a:xfrm>
        </p:spPr>
      </p:sp>
      <p:sp>
        <p:nvSpPr>
          <p:cNvPr id="3" name="Notes Placeholder 2"/>
          <p:cNvSpPr>
            <a:spLocks noGrp="1"/>
          </p:cNvSpPr>
          <p:nvPr>
            <p:ph type="body" idx="1"/>
          </p:nvPr>
        </p:nvSpPr>
        <p:spPr>
          <a:xfrm>
            <a:off x="389109" y="3505965"/>
            <a:ext cx="6172329" cy="5638035"/>
          </a:xfrm>
          <a:prstGeom prst="rect">
            <a:avLst/>
          </a:prstGeom>
        </p:spPr>
        <p:txBody>
          <a:bodyPr/>
          <a:lstStyle/>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Students begin the first Diagnostic with an item one grade level below their actual grade</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As students answer correctly or incorrectly, the Diagnostic adapts to more challenging or less challenging items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The Diagnostic continues to adapt based on the student’s responses </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They will get about 50% of items correct and 50% incorrect</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generates an overall performance level for each student in reading and in math.</a:t>
            </a:r>
            <a:endParaRPr lang="en-US" sz="1200" b="0" i="0"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information the Diagnostic gathers from this process allows </a:t>
            </a:r>
            <a:r>
              <a:rPr lang="en-US" sz="1200" b="0" i="1" u="none" strike="noStrike" kern="1200" dirty="0">
                <a:solidFill>
                  <a:schemeClr val="tx1"/>
                </a:solidFill>
                <a:effectLst/>
                <a:latin typeface="+mn-lt"/>
                <a:ea typeface="+mn-ea"/>
                <a:cs typeface="+mn-cs"/>
              </a:rPr>
              <a:t>i-Ready</a:t>
            </a:r>
            <a:r>
              <a:rPr lang="en-US" sz="1200" b="0" i="0" u="none" strike="noStrike" kern="1200" dirty="0">
                <a:solidFill>
                  <a:schemeClr val="tx1"/>
                </a:solidFill>
                <a:effectLst/>
                <a:latin typeface="+mn-lt"/>
                <a:ea typeface="+mn-ea"/>
                <a:cs typeface="+mn-cs"/>
              </a:rPr>
              <a:t> to pinpoint where and why students are struggling. </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helps your child’s teacher provide instruction that is just right for your child!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E2CC4-1FC8-A24F-A5DB-ABA204051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9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In other words, and as you can see from the presentation some of your students have received from their teachers, some questions will be hard, some will be easy, and some will be just right for your child, helping us to gather the information we </a:t>
            </a:r>
            <a:r>
              <a:rPr lang="en-US" sz="1200" b="0" i="1" u="none" strike="noStrike" kern="1200" dirty="0">
                <a:solidFill>
                  <a:schemeClr val="tx1"/>
                </a:solidFill>
                <a:effectLst/>
                <a:latin typeface="+mn-lt"/>
                <a:ea typeface="+mn-ea"/>
                <a:cs typeface="+mn-cs"/>
              </a:rPr>
              <a:t>need</a:t>
            </a:r>
            <a:r>
              <a:rPr lang="en-US" sz="1200" b="0" i="0" u="none" strike="noStrike" kern="1200" dirty="0">
                <a:solidFill>
                  <a:schemeClr val="tx1"/>
                </a:solidFill>
                <a:effectLst/>
                <a:latin typeface="+mn-lt"/>
                <a:ea typeface="+mn-ea"/>
                <a:cs typeface="+mn-cs"/>
              </a:rPr>
              <a:t> to target their </a:t>
            </a:r>
            <a:r>
              <a:rPr lang="en-US" sz="1200" b="0" i="1" u="none" strike="noStrike" kern="1200" dirty="0">
                <a:solidFill>
                  <a:schemeClr val="tx1"/>
                </a:solidFill>
                <a:effectLst/>
                <a:latin typeface="+mn-lt"/>
                <a:ea typeface="+mn-ea"/>
                <a:cs typeface="+mn-cs"/>
              </a:rPr>
              <a:t>needs</a:t>
            </a:r>
            <a:r>
              <a:rPr lang="en-US" sz="1200" b="0" i="0" u="none" strike="noStrike"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a:t>
            </a:fld>
            <a:endParaRPr lang="en-US"/>
          </a:p>
        </p:txBody>
      </p:sp>
    </p:spTree>
    <p:extLst>
      <p:ext uri="{BB962C8B-B14F-4D97-AF65-F5344CB8AC3E}">
        <p14:creationId xmlns:p14="http://schemas.microsoft.com/office/powerpoint/2010/main" val="61762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students complete the Diagnostic (Grades 3–8) will see this screen, providing them with their scale score and allowing them to move directly into their Personalized Instruction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Click: note that teachers will receive detailed reports that help them understand your child’s learning strengths and needs and will help keep them connected to your child’s learning no matter the school environment (virtual/in-person/blended)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We’ll review the data in more detail after the Diagnostic with data chats (recommended best practice)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57469-AA45-0C42-9E38-F9B9AC614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7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section, we’ll cover all the ways you can prepare for the assessment before it begins to ensure a smooth test-taking experience.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Drop the link to the Family Guide in the chat at this point: https://</a:t>
            </a:r>
            <a:r>
              <a:rPr lang="en-US" sz="1200" kern="1200" dirty="0" err="1">
                <a:solidFill>
                  <a:schemeClr val="tx1"/>
                </a:solidFill>
                <a:effectLst/>
                <a:latin typeface="+mn-lt"/>
                <a:ea typeface="+mn-ea"/>
                <a:cs typeface="+mn-cs"/>
              </a:rPr>
              <a:t>i-readycentral.com</a:t>
            </a:r>
            <a:r>
              <a:rPr lang="en-US" sz="1200" kern="1200" dirty="0">
                <a:solidFill>
                  <a:schemeClr val="tx1"/>
                </a:solidFill>
                <a:effectLst/>
                <a:latin typeface="+mn-lt"/>
                <a:ea typeface="+mn-ea"/>
                <a:cs typeface="+mn-cs"/>
              </a:rPr>
              <a:t>/pdfs/family-guide/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C5E3A40-95F2-4F48-B744-CEA83C95FB14}" type="slidenum">
              <a:rPr lang="en-US" smtClean="0"/>
              <a:t>9</a:t>
            </a:fld>
            <a:endParaRPr lang="en-US"/>
          </a:p>
        </p:txBody>
      </p:sp>
    </p:spTree>
    <p:extLst>
      <p:ext uri="{BB962C8B-B14F-4D97-AF65-F5344CB8AC3E}">
        <p14:creationId xmlns:p14="http://schemas.microsoft.com/office/powerpoint/2010/main" val="225904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195674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426558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10533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658B8-7FA0-A644-AFDE-62D47E9F1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9144000" cy="6858000"/>
          </a:xfrm>
          <a:prstGeom prst="rect">
            <a:avLst/>
          </a:prstGeom>
        </p:spPr>
      </p:pic>
    </p:spTree>
    <p:extLst>
      <p:ext uri="{BB962C8B-B14F-4D97-AF65-F5344CB8AC3E}">
        <p14:creationId xmlns:p14="http://schemas.microsoft.com/office/powerpoint/2010/main" val="1811413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131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
        <p:nvSpPr>
          <p:cNvPr id="2" name="Title 1"/>
          <p:cNvSpPr>
            <a:spLocks noGrp="1"/>
          </p:cNvSpPr>
          <p:nvPr>
            <p:ph type="ctrTitle"/>
          </p:nvPr>
        </p:nvSpPr>
        <p:spPr>
          <a:xfrm>
            <a:off x="914400" y="2736265"/>
            <a:ext cx="7315200" cy="2057400"/>
          </a:xfrm>
        </p:spPr>
        <p:txBody>
          <a:bodyPr anchor="ctr">
            <a:normAutofit/>
          </a:bodyPr>
          <a:lstStyle>
            <a:lvl1pPr algn="ctr">
              <a:defRPr sz="4400"/>
            </a:lvl1pPr>
          </a:lstStyle>
          <a:p>
            <a:r>
              <a:rPr lang="en-US"/>
              <a:t>Click to edit Master title style</a:t>
            </a:r>
          </a:p>
        </p:txBody>
      </p:sp>
    </p:spTree>
    <p:extLst>
      <p:ext uri="{BB962C8B-B14F-4D97-AF65-F5344CB8AC3E}">
        <p14:creationId xmlns:p14="http://schemas.microsoft.com/office/powerpoint/2010/main" val="56776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936" y="18292"/>
            <a:ext cx="78867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630936" y="1825625"/>
            <a:ext cx="7886700" cy="4351338"/>
          </a:xfrm>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
        <p:nvSpPr>
          <p:cNvPr id="5" name="TextBox 4"/>
          <p:cNvSpPr txBox="1"/>
          <p:nvPr/>
        </p:nvSpPr>
        <p:spPr>
          <a:xfrm>
            <a:off x="223026" y="3468029"/>
            <a:ext cx="138548" cy="369332"/>
          </a:xfrm>
          <a:prstGeom prst="rect">
            <a:avLst/>
          </a:prstGeom>
          <a:noFill/>
        </p:spPr>
        <p:txBody>
          <a:bodyPr wrap="square" rtlCol="0">
            <a:spAutoFit/>
          </a:bodyPr>
          <a:lstStyle/>
          <a:p>
            <a:endParaRPr lang="en-US" sz="1800"/>
          </a:p>
        </p:txBody>
      </p:sp>
      <p:sp>
        <p:nvSpPr>
          <p:cNvPr id="7" name="TextBox 6">
            <a:extLst>
              <a:ext uri="{FF2B5EF4-FFF2-40B4-BE49-F238E27FC236}">
                <a16:creationId xmlns:a16="http://schemas.microsoft.com/office/drawing/2014/main" id="{2890817B-B23F-5A4E-97E6-2DD48683B519}"/>
              </a:ext>
            </a:extLst>
          </p:cNvPr>
          <p:cNvSpPr txBox="1"/>
          <p:nvPr/>
        </p:nvSpPr>
        <p:spPr>
          <a:xfrm>
            <a:off x="223026" y="3468029"/>
            <a:ext cx="138548" cy="369332"/>
          </a:xfrm>
          <a:prstGeom prst="rect">
            <a:avLst/>
          </a:prstGeom>
          <a:noFill/>
        </p:spPr>
        <p:txBody>
          <a:bodyPr wrap="square" rtlCol="0">
            <a:spAutoFit/>
          </a:bodyPr>
          <a:lstStyle/>
          <a:p>
            <a:endParaRPr lang="en-US" sz="1800"/>
          </a:p>
        </p:txBody>
      </p:sp>
    </p:spTree>
    <p:extLst>
      <p:ext uri="{BB962C8B-B14F-4D97-AF65-F5344CB8AC3E}">
        <p14:creationId xmlns:p14="http://schemas.microsoft.com/office/powerpoint/2010/main" val="1365968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346400"/>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389710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0936" y="18292"/>
            <a:ext cx="7886700" cy="1325563"/>
          </a:xfrm>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320474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936" y="18292"/>
            <a:ext cx="7886700" cy="1325563"/>
          </a:xfrm>
        </p:spPr>
        <p:txBody>
          <a:bodyPr/>
          <a:lstStyle>
            <a:lvl1pPr algn="ctr">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67122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8292"/>
            <a:ext cx="7886700" cy="1325563"/>
          </a:xfrm>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196281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318046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319789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1EEECFD-C49C-F044-BD77-5CC580258788}" type="slidenum">
              <a:rPr lang="en-US" smtClean="0"/>
              <a:t>‹#›</a:t>
            </a:fld>
            <a:endParaRPr lang="en-US"/>
          </a:p>
        </p:txBody>
      </p:sp>
    </p:spTree>
    <p:extLst>
      <p:ext uri="{BB962C8B-B14F-4D97-AF65-F5344CB8AC3E}">
        <p14:creationId xmlns:p14="http://schemas.microsoft.com/office/powerpoint/2010/main" val="342737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515330" y="6498955"/>
            <a:ext cx="613160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1EEECFD-C49C-F044-BD77-5CC580258788}" type="slidenum">
              <a:rPr lang="en-US" smtClean="0"/>
              <a:t>‹#›</a:t>
            </a:fld>
            <a:endParaRPr lang="en-US"/>
          </a:p>
        </p:txBody>
      </p:sp>
      <p:pic>
        <p:nvPicPr>
          <p:cNvPr id="13" name="Picture 12">
            <a:extLst>
              <a:ext uri="{FF2B5EF4-FFF2-40B4-BE49-F238E27FC236}">
                <a16:creationId xmlns:a16="http://schemas.microsoft.com/office/drawing/2014/main" id="{7C72D542-3383-A14C-B8BF-07283D2F677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7160" y="6613845"/>
            <a:ext cx="1578268" cy="113170"/>
          </a:xfrm>
          <a:prstGeom prst="rect">
            <a:avLst/>
          </a:prstGeom>
        </p:spPr>
      </p:pic>
      <p:pic>
        <p:nvPicPr>
          <p:cNvPr id="20" name="Picture 19">
            <a:extLst>
              <a:ext uri="{FF2B5EF4-FFF2-40B4-BE49-F238E27FC236}">
                <a16:creationId xmlns:a16="http://schemas.microsoft.com/office/drawing/2014/main" id="{4D165EA0-BB76-8543-AD28-25E99B739A8E}"/>
              </a:ext>
            </a:extLst>
          </p:cNvPr>
          <p:cNvPicPr>
            <a:picLocks noChangeAspect="1"/>
          </p:cNvPicPr>
          <p:nvPr userDrawn="1"/>
        </p:nvPicPr>
        <p:blipFill>
          <a:blip r:embed="rId17"/>
          <a:stretch>
            <a:fillRect/>
          </a:stretch>
        </p:blipFill>
        <p:spPr>
          <a:xfrm>
            <a:off x="-1" y="0"/>
            <a:ext cx="9144001" cy="6487595"/>
          </a:xfrm>
          <a:prstGeom prst="rect">
            <a:avLst/>
          </a:prstGeom>
        </p:spPr>
      </p:pic>
      <p:pic>
        <p:nvPicPr>
          <p:cNvPr id="21" name="Picture 20">
            <a:extLst>
              <a:ext uri="{FF2B5EF4-FFF2-40B4-BE49-F238E27FC236}">
                <a16:creationId xmlns:a16="http://schemas.microsoft.com/office/drawing/2014/main" id="{2ADF6793-7835-3444-BBEF-962A5BF52F29}"/>
              </a:ext>
            </a:extLst>
          </p:cNvPr>
          <p:cNvPicPr>
            <a:picLocks noChangeAspect="1"/>
          </p:cNvPicPr>
          <p:nvPr userDrawn="1"/>
        </p:nvPicPr>
        <p:blipFill>
          <a:blip r:embed="rId18"/>
          <a:stretch>
            <a:fillRect/>
          </a:stretch>
        </p:blipFill>
        <p:spPr>
          <a:xfrm>
            <a:off x="8090810" y="6554907"/>
            <a:ext cx="849080" cy="226458"/>
          </a:xfrm>
          <a:prstGeom prst="rect">
            <a:avLst/>
          </a:prstGeom>
        </p:spPr>
      </p:pic>
      <p:cxnSp>
        <p:nvCxnSpPr>
          <p:cNvPr id="23" name="Straight Connector 22">
            <a:extLst>
              <a:ext uri="{FF2B5EF4-FFF2-40B4-BE49-F238E27FC236}">
                <a16:creationId xmlns:a16="http://schemas.microsoft.com/office/drawing/2014/main" id="{A99A9D5B-574D-D041-8521-6DCC204692D6}"/>
              </a:ext>
            </a:extLst>
          </p:cNvPr>
          <p:cNvCxnSpPr/>
          <p:nvPr userDrawn="1"/>
        </p:nvCxnSpPr>
        <p:spPr>
          <a:xfrm>
            <a:off x="0" y="6496876"/>
            <a:ext cx="9130211" cy="0"/>
          </a:xfrm>
          <a:prstGeom prst="line">
            <a:avLst/>
          </a:prstGeom>
          <a:ln w="6350" cmpd="sng">
            <a:solidFill>
              <a:srgbClr val="17BF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565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0" r:id="rId14"/>
  </p:sldLayoutIdLst>
  <p:txStyles>
    <p:title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0.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B5A056ED-E8AA-1B46-8E75-F2BCA83B19C1}"/>
              </a:ext>
            </a:extLst>
          </p:cNvPr>
          <p:cNvSpPr>
            <a:spLocks noGrp="1"/>
          </p:cNvSpPr>
          <p:nvPr>
            <p:ph idx="1"/>
          </p:nvPr>
        </p:nvSpPr>
        <p:spPr>
          <a:xfrm>
            <a:off x="576981" y="1720220"/>
            <a:ext cx="5026094" cy="1617991"/>
          </a:xfrm>
        </p:spPr>
        <p:txBody>
          <a:bodyPr>
            <a:normAutofit/>
          </a:bodyPr>
          <a:lstStyle/>
          <a:p>
            <a:pPr marL="0" indent="0">
              <a:buNone/>
            </a:pPr>
            <a:r>
              <a:rPr lang="en-US" sz="1400" i="1" dirty="0" err="1">
                <a:latin typeface="+mn-lt"/>
              </a:rPr>
              <a:t>i</a:t>
            </a:r>
            <a:r>
              <a:rPr lang="en-US" sz="1400" i="1" dirty="0">
                <a:latin typeface="+mn-lt"/>
              </a:rPr>
              <a:t>-Ready</a:t>
            </a:r>
            <a:r>
              <a:rPr lang="en-US" sz="1400" dirty="0">
                <a:latin typeface="+mn-lt"/>
              </a:rPr>
              <a:t> assessments help you better understand students’ strengths and areas for growth, but only when that data is accurate. Use this presentation to help families be as supportive as possible as their student(s) take the Diagnostic at home.</a:t>
            </a:r>
          </a:p>
          <a:p>
            <a:pPr marL="0" indent="0">
              <a:buNone/>
            </a:pPr>
            <a:r>
              <a:rPr lang="en-US" sz="1400" dirty="0">
                <a:latin typeface="+mn-lt"/>
              </a:rPr>
              <a:t>Use one of these three presentation options based on how much time you have to meet with families in advance of students taking the Diagnostic at home. </a:t>
            </a:r>
          </a:p>
        </p:txBody>
      </p:sp>
      <p:sp>
        <p:nvSpPr>
          <p:cNvPr id="14" name="Rectangle 13">
            <a:extLst>
              <a:ext uri="{FF2B5EF4-FFF2-40B4-BE49-F238E27FC236}">
                <a16:creationId xmlns:a16="http://schemas.microsoft.com/office/drawing/2014/main" id="{37A73079-FC19-634E-BFB2-A1C106F52661}"/>
              </a:ext>
            </a:extLst>
          </p:cNvPr>
          <p:cNvSpPr/>
          <p:nvPr/>
        </p:nvSpPr>
        <p:spPr>
          <a:xfrm>
            <a:off x="576981" y="3330935"/>
            <a:ext cx="2429448" cy="369332"/>
          </a:xfrm>
          <a:prstGeom prst="rect">
            <a:avLst/>
          </a:prstGeom>
        </p:spPr>
        <p:txBody>
          <a:bodyPr wrap="none">
            <a:spAutoFit/>
          </a:bodyPr>
          <a:lstStyle/>
          <a:p>
            <a:r>
              <a:rPr lang="en-US" b="1" dirty="0">
                <a:latin typeface="+mn-lt"/>
              </a:rPr>
              <a:t>Presentations Included:</a:t>
            </a:r>
          </a:p>
        </p:txBody>
      </p:sp>
      <p:sp>
        <p:nvSpPr>
          <p:cNvPr id="24" name="Title 23">
            <a:extLst>
              <a:ext uri="{FF2B5EF4-FFF2-40B4-BE49-F238E27FC236}">
                <a16:creationId xmlns:a16="http://schemas.microsoft.com/office/drawing/2014/main" id="{273C76FA-A386-DD46-89ED-CEDD792FF5E4}"/>
              </a:ext>
            </a:extLst>
          </p:cNvPr>
          <p:cNvSpPr>
            <a:spLocks noGrp="1"/>
          </p:cNvSpPr>
          <p:nvPr>
            <p:ph type="title"/>
          </p:nvPr>
        </p:nvSpPr>
        <p:spPr>
          <a:xfrm>
            <a:off x="576981" y="305993"/>
            <a:ext cx="8184973" cy="1325563"/>
          </a:xfrm>
        </p:spPr>
        <p:txBody>
          <a:bodyPr>
            <a:noAutofit/>
          </a:bodyPr>
          <a:lstStyle/>
          <a:p>
            <a:pPr algn="l"/>
            <a:r>
              <a:rPr lang="en-US" dirty="0"/>
              <a:t>Administering the Diagnostic </a:t>
            </a:r>
            <a:br>
              <a:rPr lang="en-US" dirty="0"/>
            </a:br>
            <a:r>
              <a:rPr lang="en-US" dirty="0"/>
              <a:t>at Home for Families </a:t>
            </a:r>
          </a:p>
        </p:txBody>
      </p:sp>
      <p:cxnSp>
        <p:nvCxnSpPr>
          <p:cNvPr id="36" name="Straight Connector 35">
            <a:extLst>
              <a:ext uri="{FF2B5EF4-FFF2-40B4-BE49-F238E27FC236}">
                <a16:creationId xmlns:a16="http://schemas.microsoft.com/office/drawing/2014/main" id="{D6AF0DF6-B216-254B-947F-60F8709BE5D0}"/>
              </a:ext>
            </a:extLst>
          </p:cNvPr>
          <p:cNvCxnSpPr>
            <a:cxnSpLocks/>
          </p:cNvCxnSpPr>
          <p:nvPr/>
        </p:nvCxnSpPr>
        <p:spPr>
          <a:xfrm>
            <a:off x="5768678" y="1399192"/>
            <a:ext cx="0" cy="4938271"/>
          </a:xfrm>
          <a:prstGeom prst="line">
            <a:avLst/>
          </a:prstGeom>
          <a:ln>
            <a:solidFill>
              <a:schemeClr val="dk1">
                <a:alpha val="20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7DF5416-6A82-AD45-824E-8D03732D4ADE}"/>
              </a:ext>
            </a:extLst>
          </p:cNvPr>
          <p:cNvGrpSpPr/>
          <p:nvPr/>
        </p:nvGrpSpPr>
        <p:grpSpPr>
          <a:xfrm>
            <a:off x="4126433" y="4096191"/>
            <a:ext cx="1157049" cy="1227227"/>
            <a:chOff x="4126433" y="4095401"/>
            <a:chExt cx="1157049" cy="1227227"/>
          </a:xfrm>
        </p:grpSpPr>
        <p:grpSp>
          <p:nvGrpSpPr>
            <p:cNvPr id="4" name="Group 3">
              <a:extLst>
                <a:ext uri="{FF2B5EF4-FFF2-40B4-BE49-F238E27FC236}">
                  <a16:creationId xmlns:a16="http://schemas.microsoft.com/office/drawing/2014/main" id="{A3427DCB-FE33-0D48-BF7F-0AE07DA7DFB2}"/>
                </a:ext>
              </a:extLst>
            </p:cNvPr>
            <p:cNvGrpSpPr/>
            <p:nvPr/>
          </p:nvGrpSpPr>
          <p:grpSpPr>
            <a:xfrm>
              <a:off x="4126433" y="4912728"/>
              <a:ext cx="1157049" cy="409900"/>
              <a:chOff x="2432723" y="4970226"/>
              <a:chExt cx="1157049" cy="409900"/>
            </a:xfrm>
          </p:grpSpPr>
          <p:sp>
            <p:nvSpPr>
              <p:cNvPr id="28" name="Rounded Rectangle 27">
                <a:hlinkClick r:id="" action="ppaction://noaction"/>
                <a:extLst>
                  <a:ext uri="{FF2B5EF4-FFF2-40B4-BE49-F238E27FC236}">
                    <a16:creationId xmlns:a16="http://schemas.microsoft.com/office/drawing/2014/main" id="{584105BE-F1EE-A34C-82CD-9D2F5BF98190}"/>
                  </a:ext>
                </a:extLst>
              </p:cNvPr>
              <p:cNvSpPr/>
              <p:nvPr/>
            </p:nvSpPr>
            <p:spPr>
              <a:xfrm>
                <a:off x="2432723" y="4970226"/>
                <a:ext cx="1157049" cy="409900"/>
              </a:xfrm>
              <a:prstGeom prst="roundRect">
                <a:avLst/>
              </a:prstGeom>
              <a:solidFill>
                <a:srgbClr val="17B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a:hlinkClick r:id="" action="ppaction://noaction"/>
                <a:extLst>
                  <a:ext uri="{FF2B5EF4-FFF2-40B4-BE49-F238E27FC236}">
                    <a16:creationId xmlns:a16="http://schemas.microsoft.com/office/drawing/2014/main" id="{F9301801-BBBE-A14F-94BB-2AE313C6B88E}"/>
                  </a:ext>
                </a:extLst>
              </p:cNvPr>
              <p:cNvSpPr txBox="1"/>
              <p:nvPr/>
            </p:nvSpPr>
            <p:spPr>
              <a:xfrm>
                <a:off x="2548835" y="5005899"/>
                <a:ext cx="924825" cy="338554"/>
              </a:xfrm>
              <a:prstGeom prst="rect">
                <a:avLst/>
              </a:prstGeom>
              <a:noFill/>
            </p:spPr>
            <p:txBody>
              <a:bodyPr wrap="square" rtlCol="0">
                <a:spAutoFit/>
              </a:bodyPr>
              <a:lstStyle/>
              <a:p>
                <a:pPr algn="ctr"/>
                <a:r>
                  <a:rPr lang="en-US" sz="1600" b="1" dirty="0">
                    <a:solidFill>
                      <a:schemeClr val="bg1"/>
                    </a:solidFill>
                  </a:rPr>
                  <a:t>Option 3</a:t>
                </a:r>
                <a:endParaRPr lang="en-US" sz="1600" dirty="0">
                  <a:solidFill>
                    <a:schemeClr val="bg1"/>
                  </a:solidFill>
                </a:endParaRPr>
              </a:p>
            </p:txBody>
          </p:sp>
        </p:grpSp>
        <p:pic>
          <p:nvPicPr>
            <p:cNvPr id="23" name="Picture 22">
              <a:extLst>
                <a:ext uri="{FF2B5EF4-FFF2-40B4-BE49-F238E27FC236}">
                  <a16:creationId xmlns:a16="http://schemas.microsoft.com/office/drawing/2014/main" id="{4C15D526-1CBF-9A4A-845B-B2C2BDAA1A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35279" y="4095401"/>
              <a:ext cx="739355" cy="744252"/>
            </a:xfrm>
            <a:prstGeom prst="rect">
              <a:avLst/>
            </a:prstGeom>
            <a:effectLst>
              <a:outerShdw blurRad="63500" sx="102000" sy="102000" algn="ctr" rotWithShape="0">
                <a:prstClr val="black">
                  <a:alpha val="40000"/>
                </a:prstClr>
              </a:outerShdw>
            </a:effectLst>
          </p:spPr>
        </p:pic>
      </p:grpSp>
      <p:grpSp>
        <p:nvGrpSpPr>
          <p:cNvPr id="9" name="Group 8">
            <a:extLst>
              <a:ext uri="{FF2B5EF4-FFF2-40B4-BE49-F238E27FC236}">
                <a16:creationId xmlns:a16="http://schemas.microsoft.com/office/drawing/2014/main" id="{0A76E6F4-036B-3B47-A06E-D3383CE134CF}"/>
              </a:ext>
            </a:extLst>
          </p:cNvPr>
          <p:cNvGrpSpPr/>
          <p:nvPr/>
        </p:nvGrpSpPr>
        <p:grpSpPr>
          <a:xfrm>
            <a:off x="2409325" y="4095401"/>
            <a:ext cx="1157050" cy="1228017"/>
            <a:chOff x="2238563" y="4095401"/>
            <a:chExt cx="1157050" cy="1228017"/>
          </a:xfrm>
        </p:grpSpPr>
        <p:grpSp>
          <p:nvGrpSpPr>
            <p:cNvPr id="3" name="Group 2">
              <a:extLst>
                <a:ext uri="{FF2B5EF4-FFF2-40B4-BE49-F238E27FC236}">
                  <a16:creationId xmlns:a16="http://schemas.microsoft.com/office/drawing/2014/main" id="{407658FF-D7AA-6F41-9FA6-8F7AD0924BC5}"/>
                </a:ext>
              </a:extLst>
            </p:cNvPr>
            <p:cNvGrpSpPr/>
            <p:nvPr/>
          </p:nvGrpSpPr>
          <p:grpSpPr>
            <a:xfrm>
              <a:off x="2238563" y="4911938"/>
              <a:ext cx="1157050" cy="411480"/>
              <a:chOff x="3560127" y="3975944"/>
              <a:chExt cx="1157050" cy="411480"/>
            </a:xfrm>
          </p:grpSpPr>
          <p:sp>
            <p:nvSpPr>
              <p:cNvPr id="29" name="Rounded Rectangle 28">
                <a:hlinkClick r:id="" action="ppaction://noaction"/>
                <a:extLst>
                  <a:ext uri="{FF2B5EF4-FFF2-40B4-BE49-F238E27FC236}">
                    <a16:creationId xmlns:a16="http://schemas.microsoft.com/office/drawing/2014/main" id="{D12E4E4E-3799-2846-B507-1ECB32FAAF65}"/>
                  </a:ext>
                </a:extLst>
              </p:cNvPr>
              <p:cNvSpPr/>
              <p:nvPr/>
            </p:nvSpPr>
            <p:spPr>
              <a:xfrm>
                <a:off x="3560127" y="3975944"/>
                <a:ext cx="1157050" cy="411480"/>
              </a:xfrm>
              <a:prstGeom prst="roundRect">
                <a:avLst/>
              </a:prstGeom>
              <a:solidFill>
                <a:srgbClr val="82D1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hlinkClick r:id="" action="ppaction://noaction"/>
                <a:extLst>
                  <a:ext uri="{FF2B5EF4-FFF2-40B4-BE49-F238E27FC236}">
                    <a16:creationId xmlns:a16="http://schemas.microsoft.com/office/drawing/2014/main" id="{54C8C1F1-F288-C740-81BE-AFB2C2C18CE3}"/>
                  </a:ext>
                </a:extLst>
              </p:cNvPr>
              <p:cNvSpPr txBox="1"/>
              <p:nvPr/>
            </p:nvSpPr>
            <p:spPr>
              <a:xfrm>
                <a:off x="3676240" y="4012407"/>
                <a:ext cx="924825" cy="338554"/>
              </a:xfrm>
              <a:prstGeom prst="rect">
                <a:avLst/>
              </a:prstGeom>
              <a:noFill/>
            </p:spPr>
            <p:txBody>
              <a:bodyPr wrap="square" rtlCol="0">
                <a:spAutoFit/>
              </a:bodyPr>
              <a:lstStyle/>
              <a:p>
                <a:pPr algn="ctr"/>
                <a:r>
                  <a:rPr lang="en-US" sz="1600" b="1" dirty="0">
                    <a:solidFill>
                      <a:schemeClr val="bg1"/>
                    </a:solidFill>
                  </a:rPr>
                  <a:t>Option 2</a:t>
                </a:r>
                <a:endParaRPr lang="en-US" sz="1600" dirty="0">
                  <a:solidFill>
                    <a:schemeClr val="bg1"/>
                  </a:solidFill>
                </a:endParaRPr>
              </a:p>
            </p:txBody>
          </p:sp>
        </p:grpSp>
        <p:pic>
          <p:nvPicPr>
            <p:cNvPr id="27" name="Picture 26">
              <a:extLst>
                <a:ext uri="{FF2B5EF4-FFF2-40B4-BE49-F238E27FC236}">
                  <a16:creationId xmlns:a16="http://schemas.microsoft.com/office/drawing/2014/main" id="{71D3ACA9-FEE5-B146-A39A-4EE91057C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61027" y="4095401"/>
              <a:ext cx="744252" cy="744252"/>
            </a:xfrm>
            <a:prstGeom prst="rect">
              <a:avLst/>
            </a:prstGeom>
            <a:effectLst>
              <a:outerShdw blurRad="63500" sx="102000" sy="102000" algn="ctr" rotWithShape="0">
                <a:prstClr val="black">
                  <a:alpha val="40000"/>
                </a:prstClr>
              </a:outerShdw>
            </a:effectLst>
          </p:spPr>
        </p:pic>
      </p:grpSp>
      <p:sp>
        <p:nvSpPr>
          <p:cNvPr id="2" name="Rectangle 1">
            <a:extLst>
              <a:ext uri="{FF2B5EF4-FFF2-40B4-BE49-F238E27FC236}">
                <a16:creationId xmlns:a16="http://schemas.microsoft.com/office/drawing/2014/main" id="{99DAEFA6-D4F2-9841-91D9-2830C1BC76F8}"/>
              </a:ext>
            </a:extLst>
          </p:cNvPr>
          <p:cNvSpPr/>
          <p:nvPr/>
        </p:nvSpPr>
        <p:spPr>
          <a:xfrm>
            <a:off x="5984833" y="1399192"/>
            <a:ext cx="2806621" cy="5001369"/>
          </a:xfrm>
          <a:prstGeom prst="rect">
            <a:avLst/>
          </a:prstGeom>
        </p:spPr>
        <p:txBody>
          <a:bodyPr wrap="square">
            <a:spAutoFit/>
          </a:bodyPr>
          <a:lstStyle/>
          <a:p>
            <a:pPr>
              <a:spcAft>
                <a:spcPts val="600"/>
              </a:spcAft>
            </a:pPr>
            <a:r>
              <a:rPr lang="en-US" b="1" dirty="0"/>
              <a:t>Tips for Facilitation:</a:t>
            </a:r>
          </a:p>
          <a:p>
            <a:pPr marL="100584" indent="-102870">
              <a:spcAft>
                <a:spcPts val="600"/>
              </a:spcAft>
              <a:buFont typeface="Arial" panose="020B0604020202020204" pitchFamily="34" charset="0"/>
              <a:buChar char="•"/>
            </a:pPr>
            <a:r>
              <a:rPr lang="en-US" sz="1400" dirty="0"/>
              <a:t>Plan when you’ll facilitate this presentation.</a:t>
            </a:r>
          </a:p>
          <a:p>
            <a:pPr marL="100584" indent="-102870">
              <a:spcAft>
                <a:spcPts val="600"/>
              </a:spcAft>
              <a:buFont typeface="Arial" panose="020B0604020202020204" pitchFamily="34" charset="0"/>
              <a:buChar char="•"/>
            </a:pPr>
            <a:r>
              <a:rPr lang="en-US" sz="1400" dirty="0"/>
              <a:t>Review the slides and prepare to facilitate them. </a:t>
            </a:r>
          </a:p>
          <a:p>
            <a:pPr marL="377190" indent="-194310">
              <a:spcAft>
                <a:spcPts val="600"/>
              </a:spcAft>
              <a:buFont typeface="System Font Regular"/>
              <a:buChar char="–"/>
            </a:pPr>
            <a:r>
              <a:rPr lang="en-US" sz="1400" dirty="0"/>
              <a:t>There are detailed facilitation notes and talking points in the “Notes” section of each slide. </a:t>
            </a:r>
          </a:p>
          <a:p>
            <a:pPr marL="377190" indent="-194310">
              <a:spcAft>
                <a:spcPts val="600"/>
              </a:spcAft>
              <a:buFont typeface="System Font Regular"/>
              <a:buChar char="–"/>
            </a:pPr>
            <a:r>
              <a:rPr lang="en-US" sz="1400" dirty="0"/>
              <a:t>Edit any text in red to personalize the presentation for your school or district.</a:t>
            </a:r>
          </a:p>
          <a:p>
            <a:pPr marL="102870" indent="-102870">
              <a:spcAft>
                <a:spcPts val="600"/>
              </a:spcAft>
              <a:buFont typeface="Arial" panose="020B0604020202020204" pitchFamily="34" charset="0"/>
              <a:buChar char="•"/>
            </a:pPr>
            <a:r>
              <a:rPr lang="en-US" sz="1400" dirty="0"/>
              <a:t>Once you’ve chosen the option you’ll facilitate, consider the following:</a:t>
            </a:r>
          </a:p>
          <a:p>
            <a:pPr marL="377190" indent="-194310">
              <a:spcAft>
                <a:spcPts val="600"/>
              </a:spcAft>
              <a:buFont typeface="System Font Regular"/>
              <a:buChar char="–"/>
            </a:pPr>
            <a:r>
              <a:rPr lang="en-US" sz="1400" dirty="0"/>
              <a:t>What components of the presentation will resonate with my families? These might be components to emphasize.</a:t>
            </a:r>
          </a:p>
          <a:p>
            <a:pPr marL="377190" indent="-194310">
              <a:spcAft>
                <a:spcPts val="600"/>
              </a:spcAft>
              <a:buFont typeface="System Font Regular"/>
              <a:buChar char="–"/>
            </a:pPr>
            <a:r>
              <a:rPr lang="en-US" sz="1400" dirty="0"/>
              <a:t>What adjustments will I make to the presentation?</a:t>
            </a:r>
          </a:p>
        </p:txBody>
      </p:sp>
      <p:grpSp>
        <p:nvGrpSpPr>
          <p:cNvPr id="8" name="Group 7">
            <a:extLst>
              <a:ext uri="{FF2B5EF4-FFF2-40B4-BE49-F238E27FC236}">
                <a16:creationId xmlns:a16="http://schemas.microsoft.com/office/drawing/2014/main" id="{FF89F41B-0E66-5445-A47E-AC66BC1C4095}"/>
              </a:ext>
            </a:extLst>
          </p:cNvPr>
          <p:cNvGrpSpPr/>
          <p:nvPr/>
        </p:nvGrpSpPr>
        <p:grpSpPr>
          <a:xfrm>
            <a:off x="692213" y="4085608"/>
            <a:ext cx="1157053" cy="1237810"/>
            <a:chOff x="350689" y="4085608"/>
            <a:chExt cx="1157053" cy="1237810"/>
          </a:xfrm>
        </p:grpSpPr>
        <p:grpSp>
          <p:nvGrpSpPr>
            <p:cNvPr id="6" name="Group 5">
              <a:extLst>
                <a:ext uri="{FF2B5EF4-FFF2-40B4-BE49-F238E27FC236}">
                  <a16:creationId xmlns:a16="http://schemas.microsoft.com/office/drawing/2014/main" id="{CE0E7881-8C05-D645-99D9-731852A9CAC2}"/>
                </a:ext>
              </a:extLst>
            </p:cNvPr>
            <p:cNvGrpSpPr/>
            <p:nvPr/>
          </p:nvGrpSpPr>
          <p:grpSpPr>
            <a:xfrm>
              <a:off x="350689" y="4911938"/>
              <a:ext cx="1157053" cy="411480"/>
              <a:chOff x="350689" y="4853827"/>
              <a:chExt cx="1157053" cy="411480"/>
            </a:xfrm>
          </p:grpSpPr>
          <p:sp>
            <p:nvSpPr>
              <p:cNvPr id="31" name="Rounded Rectangle 30">
                <a:hlinkClick r:id="" action="ppaction://noaction"/>
                <a:extLst>
                  <a:ext uri="{FF2B5EF4-FFF2-40B4-BE49-F238E27FC236}">
                    <a16:creationId xmlns:a16="http://schemas.microsoft.com/office/drawing/2014/main" id="{5A0599A1-1A59-8B48-9BB5-9298FC232286}"/>
                  </a:ext>
                </a:extLst>
              </p:cNvPr>
              <p:cNvSpPr/>
              <p:nvPr/>
            </p:nvSpPr>
            <p:spPr>
              <a:xfrm>
                <a:off x="350689" y="4853827"/>
                <a:ext cx="1157053" cy="411480"/>
              </a:xfrm>
              <a:prstGeom prst="roundRect">
                <a:avLst/>
              </a:prstGeom>
              <a:solidFill>
                <a:srgbClr val="FF7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hlinkClick r:id="" action="ppaction://noaction"/>
                <a:extLst>
                  <a:ext uri="{FF2B5EF4-FFF2-40B4-BE49-F238E27FC236}">
                    <a16:creationId xmlns:a16="http://schemas.microsoft.com/office/drawing/2014/main" id="{A85F9F13-2831-BA43-8A08-3766C9F4E076}"/>
                  </a:ext>
                </a:extLst>
              </p:cNvPr>
              <p:cNvSpPr txBox="1"/>
              <p:nvPr/>
            </p:nvSpPr>
            <p:spPr>
              <a:xfrm>
                <a:off x="466803" y="4890290"/>
                <a:ext cx="924825" cy="338554"/>
              </a:xfrm>
              <a:prstGeom prst="rect">
                <a:avLst/>
              </a:prstGeom>
              <a:noFill/>
            </p:spPr>
            <p:txBody>
              <a:bodyPr wrap="square" rtlCol="0">
                <a:spAutoFit/>
              </a:bodyPr>
              <a:lstStyle/>
              <a:p>
                <a:pPr algn="ctr"/>
                <a:r>
                  <a:rPr lang="en-US" sz="1600" b="1" dirty="0">
                    <a:solidFill>
                      <a:schemeClr val="bg1"/>
                    </a:solidFill>
                  </a:rPr>
                  <a:t>Option 1</a:t>
                </a:r>
                <a:endParaRPr lang="en-US" sz="1600" dirty="0">
                  <a:solidFill>
                    <a:schemeClr val="bg1"/>
                  </a:solidFill>
                </a:endParaRPr>
              </a:p>
            </p:txBody>
          </p:sp>
        </p:grpSp>
        <p:pic>
          <p:nvPicPr>
            <p:cNvPr id="34" name="Picture 33">
              <a:extLst>
                <a:ext uri="{FF2B5EF4-FFF2-40B4-BE49-F238E27FC236}">
                  <a16:creationId xmlns:a16="http://schemas.microsoft.com/office/drawing/2014/main" id="{A81D01B8-0B2B-E443-8A1E-8A7CB94E02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6981" y="4085608"/>
              <a:ext cx="754045" cy="754045"/>
            </a:xfrm>
            <a:prstGeom prst="rect">
              <a:avLst/>
            </a:prstGeom>
            <a:effectLst>
              <a:outerShdw blurRad="63500" sx="102000" sy="102000" algn="ctr" rotWithShape="0">
                <a:prstClr val="black">
                  <a:alpha val="40000"/>
                </a:prstClr>
              </a:outerShdw>
            </a:effectLst>
          </p:spPr>
        </p:pic>
      </p:grpSp>
      <p:pic>
        <p:nvPicPr>
          <p:cNvPr id="7" name="Picture 6" descr="A close up of a sign&#10;&#10;Description automatically generated">
            <a:extLst>
              <a:ext uri="{FF2B5EF4-FFF2-40B4-BE49-F238E27FC236}">
                <a16:creationId xmlns:a16="http://schemas.microsoft.com/office/drawing/2014/main" id="{FE185AF1-BE76-2C41-8767-BAE307F63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504" y="2259"/>
            <a:ext cx="1480604" cy="1480604"/>
          </a:xfrm>
          <a:prstGeom prst="rect">
            <a:avLst/>
          </a:prstGeom>
        </p:spPr>
      </p:pic>
      <p:sp>
        <p:nvSpPr>
          <p:cNvPr id="11" name="Rectangle 10">
            <a:hlinkClick r:id="rId7" action="ppaction://hlinksldjump"/>
            <a:extLst>
              <a:ext uri="{FF2B5EF4-FFF2-40B4-BE49-F238E27FC236}">
                <a16:creationId xmlns:a16="http://schemas.microsoft.com/office/drawing/2014/main" id="{815EA1AE-AF71-6342-916D-89E71845E228}"/>
              </a:ext>
            </a:extLst>
          </p:cNvPr>
          <p:cNvSpPr/>
          <p:nvPr/>
        </p:nvSpPr>
        <p:spPr>
          <a:xfrm>
            <a:off x="576981" y="4085608"/>
            <a:ext cx="1347146" cy="1362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 action="ppaction://noaction"/>
            <a:extLst>
              <a:ext uri="{FF2B5EF4-FFF2-40B4-BE49-F238E27FC236}">
                <a16:creationId xmlns:a16="http://schemas.microsoft.com/office/drawing/2014/main" id="{7D02C543-D21A-7048-8A0C-BA87D5406524}"/>
              </a:ext>
            </a:extLst>
          </p:cNvPr>
          <p:cNvSpPr/>
          <p:nvPr/>
        </p:nvSpPr>
        <p:spPr>
          <a:xfrm>
            <a:off x="2304181" y="4034808"/>
            <a:ext cx="1347146" cy="1413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 action="ppaction://noaction"/>
            <a:extLst>
              <a:ext uri="{FF2B5EF4-FFF2-40B4-BE49-F238E27FC236}">
                <a16:creationId xmlns:a16="http://schemas.microsoft.com/office/drawing/2014/main" id="{3B7125B5-3409-1F40-A69F-78FA06CAFAEF}"/>
              </a:ext>
            </a:extLst>
          </p:cNvPr>
          <p:cNvSpPr/>
          <p:nvPr/>
        </p:nvSpPr>
        <p:spPr>
          <a:xfrm>
            <a:off x="4018681" y="4034808"/>
            <a:ext cx="1347146" cy="1413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7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F1B2-BAF8-415C-BAC3-53D19CA62B6B}"/>
              </a:ext>
            </a:extLst>
          </p:cNvPr>
          <p:cNvSpPr>
            <a:spLocks noGrp="1"/>
          </p:cNvSpPr>
          <p:nvPr>
            <p:ph type="title"/>
          </p:nvPr>
        </p:nvSpPr>
        <p:spPr/>
        <p:txBody>
          <a:bodyPr/>
          <a:lstStyle/>
          <a:p>
            <a:r>
              <a:rPr lang="en-US"/>
              <a:t>Logging In</a:t>
            </a:r>
          </a:p>
        </p:txBody>
      </p:sp>
      <p:pic>
        <p:nvPicPr>
          <p:cNvPr id="12" name="Picture 11" descr="A screenshot of a cell phone&#10;&#10;Description automatically generated">
            <a:extLst>
              <a:ext uri="{FF2B5EF4-FFF2-40B4-BE49-F238E27FC236}">
                <a16:creationId xmlns:a16="http://schemas.microsoft.com/office/drawing/2014/main" id="{E387D794-7C63-6F4C-8572-E439FBDA5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0911"/>
            <a:ext cx="9144000" cy="4696178"/>
          </a:xfrm>
          <a:prstGeom prst="rect">
            <a:avLst/>
          </a:prstGeom>
        </p:spPr>
      </p:pic>
    </p:spTree>
    <p:extLst>
      <p:ext uri="{BB962C8B-B14F-4D97-AF65-F5344CB8AC3E}">
        <p14:creationId xmlns:p14="http://schemas.microsoft.com/office/powerpoint/2010/main" val="362441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46C8-B7AA-4E80-95AD-4E1DEA922AA3}"/>
              </a:ext>
            </a:extLst>
          </p:cNvPr>
          <p:cNvSpPr txBox="1">
            <a:spLocks/>
          </p:cNvSpPr>
          <p:nvPr/>
        </p:nvSpPr>
        <p:spPr>
          <a:xfrm>
            <a:off x="628649" y="279906"/>
            <a:ext cx="7886700" cy="1325563"/>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Prepare for the Assessment</a:t>
            </a:r>
          </a:p>
        </p:txBody>
      </p:sp>
      <p:grpSp>
        <p:nvGrpSpPr>
          <p:cNvPr id="26" name="Group 25">
            <a:extLst>
              <a:ext uri="{FF2B5EF4-FFF2-40B4-BE49-F238E27FC236}">
                <a16:creationId xmlns:a16="http://schemas.microsoft.com/office/drawing/2014/main" id="{9F1E97CD-B31E-4A43-98C8-D99D556ACDE4}"/>
              </a:ext>
            </a:extLst>
          </p:cNvPr>
          <p:cNvGrpSpPr/>
          <p:nvPr/>
        </p:nvGrpSpPr>
        <p:grpSpPr>
          <a:xfrm>
            <a:off x="3268838" y="1144414"/>
            <a:ext cx="2606323" cy="5713586"/>
            <a:chOff x="3268838" y="1144414"/>
            <a:chExt cx="2606323" cy="5713586"/>
          </a:xfrm>
        </p:grpSpPr>
        <p:sp>
          <p:nvSpPr>
            <p:cNvPr id="8" name="Rounded Rectangle 7">
              <a:extLst>
                <a:ext uri="{FF2B5EF4-FFF2-40B4-BE49-F238E27FC236}">
                  <a16:creationId xmlns:a16="http://schemas.microsoft.com/office/drawing/2014/main" id="{2925F6E2-AF5E-F94B-8861-724AAA14A299}"/>
                </a:ext>
              </a:extLst>
            </p:cNvPr>
            <p:cNvSpPr/>
            <p:nvPr/>
          </p:nvSpPr>
          <p:spPr>
            <a:xfrm>
              <a:off x="3268838" y="2393052"/>
              <a:ext cx="2606323" cy="3852976"/>
            </a:xfrm>
            <a:prstGeom prst="roundRect">
              <a:avLst>
                <a:gd name="adj" fmla="val 12602"/>
              </a:avLst>
            </a:prstGeom>
            <a:solidFill>
              <a:srgbClr val="FF751A"/>
            </a:solidFill>
            <a:ln>
              <a:solidFill>
                <a:srgbClr val="FF7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D0BB649-E678-0F4B-A96D-BB22F12EA88A}"/>
                </a:ext>
              </a:extLst>
            </p:cNvPr>
            <p:cNvSpPr/>
            <p:nvPr/>
          </p:nvSpPr>
          <p:spPr>
            <a:xfrm>
              <a:off x="3268838" y="3429000"/>
              <a:ext cx="2606322" cy="2817028"/>
            </a:xfrm>
            <a:prstGeom prst="roundRect">
              <a:avLst>
                <a:gd name="adj" fmla="val 10089"/>
              </a:avLst>
            </a:prstGeom>
            <a:solidFill>
              <a:srgbClr val="FFDCC9"/>
            </a:solidFill>
            <a:ln>
              <a:solidFill>
                <a:srgbClr val="FFD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471BEB2-7D56-114B-BCB6-0C8E6B2976DC}"/>
                </a:ext>
              </a:extLst>
            </p:cNvPr>
            <p:cNvSpPr/>
            <p:nvPr/>
          </p:nvSpPr>
          <p:spPr>
            <a:xfrm>
              <a:off x="3268838" y="3429000"/>
              <a:ext cx="2606322" cy="1752600"/>
            </a:xfrm>
            <a:prstGeom prst="roundRect">
              <a:avLst>
                <a:gd name="adj" fmla="val 0"/>
              </a:avLst>
            </a:prstGeom>
            <a:solidFill>
              <a:srgbClr val="FFDCC9"/>
            </a:solidFill>
            <a:ln>
              <a:solidFill>
                <a:srgbClr val="FFD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94B777F5-9075-4FB4-A861-45E6B1342B0A}"/>
                </a:ext>
              </a:extLst>
            </p:cNvPr>
            <p:cNvSpPr txBox="1">
              <a:spLocks/>
            </p:cNvSpPr>
            <p:nvPr/>
          </p:nvSpPr>
          <p:spPr>
            <a:xfrm>
              <a:off x="3346372" y="2539878"/>
              <a:ext cx="2451254" cy="43181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Select the Right Place </a:t>
              </a:r>
            </a:p>
            <a:p>
              <a:pPr marL="0" indent="0">
                <a:buNone/>
              </a:pPr>
              <a:r>
                <a:rPr lang="en-US" sz="2000" dirty="0"/>
                <a:t>Students should take the test in a private and quiet location ideally away from any distractions. </a:t>
              </a:r>
              <a:r>
                <a:rPr lang="en-US" sz="2000" dirty="0">
                  <a:solidFill>
                    <a:srgbClr val="FF0000"/>
                  </a:solidFill>
                </a:rPr>
                <a:t>Headphones or adequate audio access</a:t>
              </a:r>
              <a:r>
                <a:rPr lang="en-US" sz="2000" dirty="0"/>
                <a:t> are recommended for help with focus. </a:t>
              </a:r>
              <a:endParaRPr lang="en-US" sz="1600" dirty="0"/>
            </a:p>
            <a:p>
              <a:pPr marL="0" indent="0">
                <a:buFont typeface="Arial" panose="020B0604020202020204" pitchFamily="34" charset="0"/>
                <a:buNone/>
              </a:pPr>
              <a:endParaRPr lang="en-US" sz="2200" dirty="0"/>
            </a:p>
          </p:txBody>
        </p:sp>
        <p:pic>
          <p:nvPicPr>
            <p:cNvPr id="15" name="Picture 14">
              <a:extLst>
                <a:ext uri="{FF2B5EF4-FFF2-40B4-BE49-F238E27FC236}">
                  <a16:creationId xmlns:a16="http://schemas.microsoft.com/office/drawing/2014/main" id="{9E02DFDE-C61B-FA4A-8575-7124FBFC4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581" y="1144414"/>
              <a:ext cx="678405" cy="948959"/>
            </a:xfrm>
            <a:prstGeom prst="rect">
              <a:avLst/>
            </a:prstGeom>
          </p:spPr>
        </p:pic>
      </p:grpSp>
      <p:grpSp>
        <p:nvGrpSpPr>
          <p:cNvPr id="29" name="Group 28">
            <a:extLst>
              <a:ext uri="{FF2B5EF4-FFF2-40B4-BE49-F238E27FC236}">
                <a16:creationId xmlns:a16="http://schemas.microsoft.com/office/drawing/2014/main" id="{92F3D379-7794-814D-B873-0A867555DF63}"/>
              </a:ext>
            </a:extLst>
          </p:cNvPr>
          <p:cNvGrpSpPr/>
          <p:nvPr/>
        </p:nvGrpSpPr>
        <p:grpSpPr>
          <a:xfrm>
            <a:off x="6264666" y="1144414"/>
            <a:ext cx="2676645" cy="5713586"/>
            <a:chOff x="6264666" y="1144414"/>
            <a:chExt cx="2676645" cy="5713586"/>
          </a:xfrm>
        </p:grpSpPr>
        <p:grpSp>
          <p:nvGrpSpPr>
            <p:cNvPr id="27" name="Group 26">
              <a:extLst>
                <a:ext uri="{FF2B5EF4-FFF2-40B4-BE49-F238E27FC236}">
                  <a16:creationId xmlns:a16="http://schemas.microsoft.com/office/drawing/2014/main" id="{6E56663A-18CE-4547-9A18-B80A614EC8B5}"/>
                </a:ext>
              </a:extLst>
            </p:cNvPr>
            <p:cNvGrpSpPr/>
            <p:nvPr/>
          </p:nvGrpSpPr>
          <p:grpSpPr>
            <a:xfrm>
              <a:off x="6264666" y="1144414"/>
              <a:ext cx="2606325" cy="5113416"/>
              <a:chOff x="6264666" y="1144414"/>
              <a:chExt cx="2606325" cy="5113416"/>
            </a:xfrm>
          </p:grpSpPr>
          <p:sp>
            <p:nvSpPr>
              <p:cNvPr id="9" name="Rounded Rectangle 8">
                <a:extLst>
                  <a:ext uri="{FF2B5EF4-FFF2-40B4-BE49-F238E27FC236}">
                    <a16:creationId xmlns:a16="http://schemas.microsoft.com/office/drawing/2014/main" id="{1AC9A692-3310-D24B-985D-2501C747066F}"/>
                  </a:ext>
                </a:extLst>
              </p:cNvPr>
              <p:cNvSpPr/>
              <p:nvPr/>
            </p:nvSpPr>
            <p:spPr>
              <a:xfrm>
                <a:off x="6264668" y="2393052"/>
                <a:ext cx="2606323" cy="3852976"/>
              </a:xfrm>
              <a:prstGeom prst="roundRect">
                <a:avLst>
                  <a:gd name="adj" fmla="val 12602"/>
                </a:avLst>
              </a:prstGeom>
              <a:solidFill>
                <a:srgbClr val="17BFC7"/>
              </a:solidFill>
              <a:ln>
                <a:solidFill>
                  <a:srgbClr val="17B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EA42053E-8CB3-5645-A8ED-E6B3CB5963FC}"/>
                  </a:ext>
                </a:extLst>
              </p:cNvPr>
              <p:cNvSpPr/>
              <p:nvPr/>
            </p:nvSpPr>
            <p:spPr>
              <a:xfrm>
                <a:off x="6264666" y="3440802"/>
                <a:ext cx="2606322" cy="2817028"/>
              </a:xfrm>
              <a:prstGeom prst="roundRect">
                <a:avLst>
                  <a:gd name="adj" fmla="val 10089"/>
                </a:avLst>
              </a:prstGeom>
              <a:solidFill>
                <a:srgbClr val="A8ECF3"/>
              </a:solidFill>
              <a:ln>
                <a:solidFill>
                  <a:srgbClr val="A8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D39C6CA-537A-3A48-AE8B-5422EB583B1D}"/>
                  </a:ext>
                </a:extLst>
              </p:cNvPr>
              <p:cNvSpPr/>
              <p:nvPr/>
            </p:nvSpPr>
            <p:spPr>
              <a:xfrm>
                <a:off x="6264666" y="3440802"/>
                <a:ext cx="2606322" cy="1752600"/>
              </a:xfrm>
              <a:prstGeom prst="roundRect">
                <a:avLst>
                  <a:gd name="adj" fmla="val 0"/>
                </a:avLst>
              </a:prstGeom>
              <a:solidFill>
                <a:srgbClr val="A8ECF3"/>
              </a:solidFill>
              <a:ln>
                <a:solidFill>
                  <a:srgbClr val="A8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886553A-BA81-6B40-91CC-EF353A7F0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0160" y="1144414"/>
                <a:ext cx="948958" cy="948958"/>
              </a:xfrm>
              <a:prstGeom prst="rect">
                <a:avLst/>
              </a:prstGeom>
            </p:spPr>
          </p:pic>
        </p:grpSp>
        <p:sp>
          <p:nvSpPr>
            <p:cNvPr id="5" name="Content Placeholder 2">
              <a:extLst>
                <a:ext uri="{FF2B5EF4-FFF2-40B4-BE49-F238E27FC236}">
                  <a16:creationId xmlns:a16="http://schemas.microsoft.com/office/drawing/2014/main" id="{BEDF9237-AE48-468C-A43F-DDA7C46984B6}"/>
                </a:ext>
              </a:extLst>
            </p:cNvPr>
            <p:cNvSpPr txBox="1">
              <a:spLocks/>
            </p:cNvSpPr>
            <p:nvPr/>
          </p:nvSpPr>
          <p:spPr>
            <a:xfrm>
              <a:off x="6327967" y="2539878"/>
              <a:ext cx="2613344" cy="43181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Gather Supplies</a:t>
              </a:r>
            </a:p>
            <a:p>
              <a:pPr marL="0" indent="0">
                <a:buNone/>
              </a:pPr>
              <a:endParaRPr lang="en-US" sz="1800" b="1" dirty="0"/>
            </a:p>
            <a:p>
              <a:pPr marL="0" indent="0">
                <a:buNone/>
              </a:pPr>
              <a:r>
                <a:rPr lang="en-US" sz="2800" dirty="0"/>
                <a:t>Though the test is online, students will need paper and pencil to take notes.</a:t>
              </a:r>
            </a:p>
            <a:p>
              <a:pPr lvl="1"/>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p:txBody>
        </p:sp>
      </p:grpSp>
      <p:grpSp>
        <p:nvGrpSpPr>
          <p:cNvPr id="28" name="Group 27">
            <a:extLst>
              <a:ext uri="{FF2B5EF4-FFF2-40B4-BE49-F238E27FC236}">
                <a16:creationId xmlns:a16="http://schemas.microsoft.com/office/drawing/2014/main" id="{DFB66288-DC0F-6848-92C5-2050A8AB2B5B}"/>
              </a:ext>
            </a:extLst>
          </p:cNvPr>
          <p:cNvGrpSpPr/>
          <p:nvPr/>
        </p:nvGrpSpPr>
        <p:grpSpPr>
          <a:xfrm>
            <a:off x="273008" y="954490"/>
            <a:ext cx="2606324" cy="5431116"/>
            <a:chOff x="273008" y="954490"/>
            <a:chExt cx="2606324" cy="5431116"/>
          </a:xfrm>
        </p:grpSpPr>
        <p:grpSp>
          <p:nvGrpSpPr>
            <p:cNvPr id="25" name="Group 24">
              <a:extLst>
                <a:ext uri="{FF2B5EF4-FFF2-40B4-BE49-F238E27FC236}">
                  <a16:creationId xmlns:a16="http://schemas.microsoft.com/office/drawing/2014/main" id="{BE3B2CE6-24CB-4448-9E1B-CCB1DF22E930}"/>
                </a:ext>
              </a:extLst>
            </p:cNvPr>
            <p:cNvGrpSpPr/>
            <p:nvPr/>
          </p:nvGrpSpPr>
          <p:grpSpPr>
            <a:xfrm>
              <a:off x="273008" y="954490"/>
              <a:ext cx="2606324" cy="5291538"/>
              <a:chOff x="273008" y="954490"/>
              <a:chExt cx="2606324" cy="5291538"/>
            </a:xfrm>
          </p:grpSpPr>
          <p:sp>
            <p:nvSpPr>
              <p:cNvPr id="7" name="Rounded Rectangle 6">
                <a:extLst>
                  <a:ext uri="{FF2B5EF4-FFF2-40B4-BE49-F238E27FC236}">
                    <a16:creationId xmlns:a16="http://schemas.microsoft.com/office/drawing/2014/main" id="{27BACF6A-EB9A-6E4B-9C75-CE0C22DBCB6E}"/>
                  </a:ext>
                </a:extLst>
              </p:cNvPr>
              <p:cNvSpPr/>
              <p:nvPr/>
            </p:nvSpPr>
            <p:spPr>
              <a:xfrm>
                <a:off x="273009" y="2385804"/>
                <a:ext cx="2606323" cy="3852976"/>
              </a:xfrm>
              <a:prstGeom prst="roundRect">
                <a:avLst>
                  <a:gd name="adj" fmla="val 12602"/>
                </a:avLst>
              </a:prstGeom>
              <a:solidFill>
                <a:srgbClr val="82D12B"/>
              </a:solidFill>
              <a:ln>
                <a:solidFill>
                  <a:srgbClr val="82D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1F0B8B-B575-5343-A531-918DDA1D1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557" y="954490"/>
                <a:ext cx="1265226" cy="1328806"/>
              </a:xfrm>
              <a:prstGeom prst="rect">
                <a:avLst/>
              </a:prstGeom>
            </p:spPr>
          </p:pic>
          <p:sp>
            <p:nvSpPr>
              <p:cNvPr id="21" name="Rounded Rectangle 20">
                <a:extLst>
                  <a:ext uri="{FF2B5EF4-FFF2-40B4-BE49-F238E27FC236}">
                    <a16:creationId xmlns:a16="http://schemas.microsoft.com/office/drawing/2014/main" id="{45C13B86-B2D7-6346-BC29-9C4146F47B83}"/>
                  </a:ext>
                </a:extLst>
              </p:cNvPr>
              <p:cNvSpPr/>
              <p:nvPr/>
            </p:nvSpPr>
            <p:spPr>
              <a:xfrm>
                <a:off x="273008" y="3429000"/>
                <a:ext cx="2606322" cy="2817028"/>
              </a:xfrm>
              <a:prstGeom prst="roundRect">
                <a:avLst>
                  <a:gd name="adj" fmla="val 10089"/>
                </a:avLst>
              </a:prstGeom>
              <a:solidFill>
                <a:srgbClr val="D1F4C1"/>
              </a:solidFill>
              <a:ln>
                <a:solidFill>
                  <a:srgbClr val="D1F4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A7B855C5-E7B8-2741-849E-CEBA7F993675}"/>
                  </a:ext>
                </a:extLst>
              </p:cNvPr>
              <p:cNvSpPr/>
              <p:nvPr/>
            </p:nvSpPr>
            <p:spPr>
              <a:xfrm>
                <a:off x="273008" y="3429000"/>
                <a:ext cx="2606322" cy="1752600"/>
              </a:xfrm>
              <a:prstGeom prst="roundRect">
                <a:avLst>
                  <a:gd name="adj" fmla="val 0"/>
                </a:avLst>
              </a:prstGeom>
              <a:solidFill>
                <a:srgbClr val="D1F4C1"/>
              </a:solidFill>
              <a:ln>
                <a:solidFill>
                  <a:srgbClr val="D1F4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AAE482C-AEB8-4912-A601-649373C7CEFE}"/>
                </a:ext>
              </a:extLst>
            </p:cNvPr>
            <p:cNvSpPr txBox="1">
              <a:spLocks/>
            </p:cNvSpPr>
            <p:nvPr/>
          </p:nvSpPr>
          <p:spPr>
            <a:xfrm>
              <a:off x="273009" y="2532630"/>
              <a:ext cx="2606322" cy="3852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Select the Right Time</a:t>
              </a:r>
            </a:p>
            <a:p>
              <a:pPr marL="0" indent="0">
                <a:buNone/>
              </a:pPr>
              <a:r>
                <a:rPr lang="en-US" sz="2800" dirty="0">
                  <a:solidFill>
                    <a:srgbClr val="FF0000"/>
                  </a:solidFill>
                </a:rPr>
                <a:t>The assessment typically takes between 45–60 minutes. Break into smaller 15- to 20-minute sessions.  </a:t>
              </a:r>
            </a:p>
            <a:p>
              <a:pPr marL="457200" lvl="1" indent="0">
                <a:buNone/>
              </a:pPr>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p:txBody>
        </p:sp>
      </p:grpSp>
    </p:spTree>
    <p:extLst>
      <p:ext uri="{BB962C8B-B14F-4D97-AF65-F5344CB8AC3E}">
        <p14:creationId xmlns:p14="http://schemas.microsoft.com/office/powerpoint/2010/main" val="126977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46C8-B7AA-4E80-95AD-4E1DEA922AA3}"/>
              </a:ext>
            </a:extLst>
          </p:cNvPr>
          <p:cNvSpPr txBox="1">
            <a:spLocks/>
          </p:cNvSpPr>
          <p:nvPr/>
        </p:nvSpPr>
        <p:spPr>
          <a:xfrm>
            <a:off x="628650" y="337603"/>
            <a:ext cx="7886700" cy="1325563"/>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Prepare for the Assessment</a:t>
            </a:r>
          </a:p>
        </p:txBody>
      </p:sp>
      <p:sp>
        <p:nvSpPr>
          <p:cNvPr id="3" name="Content Placeholder 2">
            <a:extLst>
              <a:ext uri="{FF2B5EF4-FFF2-40B4-BE49-F238E27FC236}">
                <a16:creationId xmlns:a16="http://schemas.microsoft.com/office/drawing/2014/main" id="{1AAE482C-AEB8-4912-A601-649373C7CEFE}"/>
              </a:ext>
            </a:extLst>
          </p:cNvPr>
          <p:cNvSpPr txBox="1">
            <a:spLocks/>
          </p:cNvSpPr>
          <p:nvPr/>
        </p:nvSpPr>
        <p:spPr>
          <a:xfrm>
            <a:off x="466560" y="2223623"/>
            <a:ext cx="8210880" cy="40320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“Why am I taking this test?”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2BA23043-53BB-42D2-ADC5-FEB72C2FEB45}"/>
              </a:ext>
            </a:extLst>
          </p:cNvPr>
          <p:cNvSpPr txBox="1"/>
          <p:nvPr/>
        </p:nvSpPr>
        <p:spPr>
          <a:xfrm>
            <a:off x="1314450" y="2988729"/>
            <a:ext cx="7200900" cy="1107996"/>
          </a:xfrm>
          <a:prstGeom prst="rect">
            <a:avLst/>
          </a:prstGeom>
          <a:noFill/>
        </p:spPr>
        <p:txBody>
          <a:bodyPr wrap="square" rtlCol="0" anchor="t">
            <a:spAutoFit/>
          </a:bodyPr>
          <a:lstStyle/>
          <a:p>
            <a:r>
              <a:rPr lang="en-US" sz="2400" i="1" dirty="0">
                <a:latin typeface="+mj-lt"/>
              </a:rPr>
              <a:t>We are taking the Diagnostic so your teachers know what you can already do and what skills you need!</a:t>
            </a:r>
          </a:p>
          <a:p>
            <a:endParaRPr lang="en-US" dirty="0"/>
          </a:p>
        </p:txBody>
      </p:sp>
      <p:sp>
        <p:nvSpPr>
          <p:cNvPr id="5" name="Rounded Rectangle 4">
            <a:extLst>
              <a:ext uri="{FF2B5EF4-FFF2-40B4-BE49-F238E27FC236}">
                <a16:creationId xmlns:a16="http://schemas.microsoft.com/office/drawing/2014/main" id="{2D5F411E-A7B4-FB46-8BF4-DA9DCCEDE9DC}"/>
              </a:ext>
            </a:extLst>
          </p:cNvPr>
          <p:cNvSpPr/>
          <p:nvPr/>
        </p:nvSpPr>
        <p:spPr>
          <a:xfrm>
            <a:off x="-533400" y="1205967"/>
            <a:ext cx="4381500" cy="914400"/>
          </a:xfrm>
          <a:prstGeom prst="roundRect">
            <a:avLst/>
          </a:prstGeom>
          <a:solidFill>
            <a:srgbClr val="6A3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6A466F-F8CE-7C4B-8172-0560AA404B9D}"/>
              </a:ext>
            </a:extLst>
          </p:cNvPr>
          <p:cNvSpPr txBox="1"/>
          <p:nvPr/>
        </p:nvSpPr>
        <p:spPr>
          <a:xfrm>
            <a:off x="217714" y="1309223"/>
            <a:ext cx="3477986" cy="707886"/>
          </a:xfrm>
          <a:prstGeom prst="rect">
            <a:avLst/>
          </a:prstGeom>
          <a:noFill/>
        </p:spPr>
        <p:txBody>
          <a:bodyPr wrap="square" rtlCol="0">
            <a:spAutoFit/>
          </a:bodyPr>
          <a:lstStyle/>
          <a:p>
            <a:r>
              <a:rPr lang="en-US" sz="4000" b="1" dirty="0">
                <a:solidFill>
                  <a:schemeClr val="bg1"/>
                </a:solidFill>
              </a:rPr>
              <a:t>Answer the </a:t>
            </a:r>
            <a:r>
              <a:rPr lang="en-US" sz="4000" b="1" dirty="0" err="1">
                <a:solidFill>
                  <a:schemeClr val="bg1"/>
                </a:solidFill>
              </a:rPr>
              <a:t>Ws</a:t>
            </a:r>
            <a:endParaRPr lang="en-US" sz="4000" dirty="0">
              <a:solidFill>
                <a:schemeClr val="bg1"/>
              </a:solidFill>
            </a:endParaRPr>
          </a:p>
        </p:txBody>
      </p:sp>
    </p:spTree>
    <p:extLst>
      <p:ext uri="{BB962C8B-B14F-4D97-AF65-F5344CB8AC3E}">
        <p14:creationId xmlns:p14="http://schemas.microsoft.com/office/powerpoint/2010/main" val="911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76C462A-FBD7-6D4F-AFFC-D4BD04EE4623}"/>
              </a:ext>
            </a:extLst>
          </p:cNvPr>
          <p:cNvSpPr/>
          <p:nvPr/>
        </p:nvSpPr>
        <p:spPr>
          <a:xfrm>
            <a:off x="-533400" y="1205967"/>
            <a:ext cx="4381500" cy="914400"/>
          </a:xfrm>
          <a:prstGeom prst="roundRect">
            <a:avLst/>
          </a:prstGeom>
          <a:solidFill>
            <a:srgbClr val="6A3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646C8-B7AA-4E80-95AD-4E1DEA922AA3}"/>
              </a:ext>
            </a:extLst>
          </p:cNvPr>
          <p:cNvSpPr txBox="1">
            <a:spLocks/>
          </p:cNvSpPr>
          <p:nvPr/>
        </p:nvSpPr>
        <p:spPr>
          <a:xfrm>
            <a:off x="628650" y="337603"/>
            <a:ext cx="7886700" cy="1325563"/>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Prepare for the Assessment</a:t>
            </a:r>
          </a:p>
        </p:txBody>
      </p:sp>
      <p:sp>
        <p:nvSpPr>
          <p:cNvPr id="3" name="Content Placeholder 2">
            <a:extLst>
              <a:ext uri="{FF2B5EF4-FFF2-40B4-BE49-F238E27FC236}">
                <a16:creationId xmlns:a16="http://schemas.microsoft.com/office/drawing/2014/main" id="{1AAE482C-AEB8-4912-A601-649373C7CEFE}"/>
              </a:ext>
            </a:extLst>
          </p:cNvPr>
          <p:cNvSpPr txBox="1">
            <a:spLocks/>
          </p:cNvSpPr>
          <p:nvPr/>
        </p:nvSpPr>
        <p:spPr>
          <a:xfrm>
            <a:off x="466560" y="2223623"/>
            <a:ext cx="8210880" cy="765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“Why is it important to do my best?”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9A863025-5FEF-45C1-8B18-7E6DF2403CC8}"/>
              </a:ext>
            </a:extLst>
          </p:cNvPr>
          <p:cNvSpPr txBox="1"/>
          <p:nvPr/>
        </p:nvSpPr>
        <p:spPr>
          <a:xfrm>
            <a:off x="1094014" y="2988729"/>
            <a:ext cx="7200900" cy="1477328"/>
          </a:xfrm>
          <a:prstGeom prst="rect">
            <a:avLst/>
          </a:prstGeom>
          <a:noFill/>
        </p:spPr>
        <p:txBody>
          <a:bodyPr wrap="square" rtlCol="0">
            <a:spAutoFit/>
          </a:bodyPr>
          <a:lstStyle/>
          <a:p>
            <a:r>
              <a:rPr lang="en-US" sz="2400" i="1">
                <a:latin typeface="+mj-lt"/>
              </a:rPr>
              <a:t>We want to make sure you get lessons that keep YOU learning and growing. We want to make sure you get lessons that aren’t too hard or boring.  </a:t>
            </a:r>
          </a:p>
          <a:p>
            <a:endParaRPr lang="en-US"/>
          </a:p>
        </p:txBody>
      </p:sp>
      <p:sp>
        <p:nvSpPr>
          <p:cNvPr id="7" name="TextBox 6">
            <a:extLst>
              <a:ext uri="{FF2B5EF4-FFF2-40B4-BE49-F238E27FC236}">
                <a16:creationId xmlns:a16="http://schemas.microsoft.com/office/drawing/2014/main" id="{4E1E712B-92CF-2544-B998-BE05F4280A04}"/>
              </a:ext>
            </a:extLst>
          </p:cNvPr>
          <p:cNvSpPr txBox="1"/>
          <p:nvPr/>
        </p:nvSpPr>
        <p:spPr>
          <a:xfrm>
            <a:off x="217714" y="1309223"/>
            <a:ext cx="3477986" cy="707886"/>
          </a:xfrm>
          <a:prstGeom prst="rect">
            <a:avLst/>
          </a:prstGeom>
          <a:noFill/>
        </p:spPr>
        <p:txBody>
          <a:bodyPr wrap="square" rtlCol="0">
            <a:spAutoFit/>
          </a:bodyPr>
          <a:lstStyle/>
          <a:p>
            <a:r>
              <a:rPr lang="en-US" sz="4000" b="1">
                <a:solidFill>
                  <a:schemeClr val="bg1"/>
                </a:solidFill>
              </a:rPr>
              <a:t>Answer the </a:t>
            </a:r>
            <a:r>
              <a:rPr lang="en-US" sz="4000" b="1" err="1">
                <a:solidFill>
                  <a:schemeClr val="bg1"/>
                </a:solidFill>
              </a:rPr>
              <a:t>Ws</a:t>
            </a:r>
            <a:endParaRPr lang="en-US" sz="4000">
              <a:solidFill>
                <a:schemeClr val="bg1"/>
              </a:solidFill>
            </a:endParaRPr>
          </a:p>
        </p:txBody>
      </p:sp>
    </p:spTree>
    <p:extLst>
      <p:ext uri="{BB962C8B-B14F-4D97-AF65-F5344CB8AC3E}">
        <p14:creationId xmlns:p14="http://schemas.microsoft.com/office/powerpoint/2010/main" val="308392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5E5C587-567B-4E12-BA3E-4FA90DC8E91E}"/>
              </a:ext>
            </a:extLst>
          </p:cNvPr>
          <p:cNvSpPr txBox="1">
            <a:spLocks/>
          </p:cNvSpPr>
          <p:nvPr/>
        </p:nvSpPr>
        <p:spPr>
          <a:xfrm>
            <a:off x="466560" y="2190750"/>
            <a:ext cx="8210880" cy="40649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is the test like?”</a:t>
            </a:r>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p:txBody>
      </p:sp>
      <p:sp>
        <p:nvSpPr>
          <p:cNvPr id="3" name="Title 1">
            <a:extLst>
              <a:ext uri="{FF2B5EF4-FFF2-40B4-BE49-F238E27FC236}">
                <a16:creationId xmlns:a16="http://schemas.microsoft.com/office/drawing/2014/main" id="{73EAE1BE-C680-4204-9852-EFEA26FA5DE7}"/>
              </a:ext>
            </a:extLst>
          </p:cNvPr>
          <p:cNvSpPr txBox="1">
            <a:spLocks/>
          </p:cNvSpPr>
          <p:nvPr/>
        </p:nvSpPr>
        <p:spPr>
          <a:xfrm>
            <a:off x="628650" y="337603"/>
            <a:ext cx="7886700" cy="1325563"/>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Prepare for the Assessment</a:t>
            </a:r>
          </a:p>
        </p:txBody>
      </p:sp>
      <p:sp>
        <p:nvSpPr>
          <p:cNvPr id="4" name="TextBox 3">
            <a:extLst>
              <a:ext uri="{FF2B5EF4-FFF2-40B4-BE49-F238E27FC236}">
                <a16:creationId xmlns:a16="http://schemas.microsoft.com/office/drawing/2014/main" id="{31AC68A8-F586-40D9-A268-FE66FAAF3EA6}"/>
              </a:ext>
            </a:extLst>
          </p:cNvPr>
          <p:cNvSpPr txBox="1"/>
          <p:nvPr/>
        </p:nvSpPr>
        <p:spPr>
          <a:xfrm>
            <a:off x="1094014" y="2874429"/>
            <a:ext cx="7200900" cy="2954655"/>
          </a:xfrm>
          <a:prstGeom prst="rect">
            <a:avLst/>
          </a:prstGeom>
          <a:noFill/>
        </p:spPr>
        <p:txBody>
          <a:bodyPr wrap="square" rtlCol="0">
            <a:spAutoFit/>
          </a:bodyPr>
          <a:lstStyle/>
          <a:p>
            <a:pPr lvl="1"/>
            <a:r>
              <a:rPr lang="en-US" sz="2400" i="1" dirty="0">
                <a:latin typeface="+mj-lt"/>
              </a:rPr>
              <a:t>The test adapts, or changes, as you take it. That means some questions might be hard and some may be easier. You’ll probably get about half of the questions right—that means the test is working perfectly! Remember, you won’t be graded or get a score. Once you’re finished, your teacher will know how to help you grow!</a:t>
            </a:r>
            <a:endParaRPr lang="en-US" sz="2400" dirty="0">
              <a:latin typeface="+mj-lt"/>
            </a:endParaRPr>
          </a:p>
          <a:p>
            <a:endParaRPr lang="en-US" dirty="0"/>
          </a:p>
        </p:txBody>
      </p:sp>
      <p:sp>
        <p:nvSpPr>
          <p:cNvPr id="8" name="Rounded Rectangle 7">
            <a:extLst>
              <a:ext uri="{FF2B5EF4-FFF2-40B4-BE49-F238E27FC236}">
                <a16:creationId xmlns:a16="http://schemas.microsoft.com/office/drawing/2014/main" id="{827B813A-48F0-0A41-936E-3038ACC7756E}"/>
              </a:ext>
            </a:extLst>
          </p:cNvPr>
          <p:cNvSpPr/>
          <p:nvPr/>
        </p:nvSpPr>
        <p:spPr>
          <a:xfrm>
            <a:off x="-533400" y="1205967"/>
            <a:ext cx="4381500" cy="914400"/>
          </a:xfrm>
          <a:prstGeom prst="roundRect">
            <a:avLst/>
          </a:prstGeom>
          <a:solidFill>
            <a:srgbClr val="6A3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753203E-9388-7442-906A-35D8836A244B}"/>
              </a:ext>
            </a:extLst>
          </p:cNvPr>
          <p:cNvSpPr txBox="1"/>
          <p:nvPr/>
        </p:nvSpPr>
        <p:spPr>
          <a:xfrm>
            <a:off x="217714" y="1309223"/>
            <a:ext cx="3477986" cy="707886"/>
          </a:xfrm>
          <a:prstGeom prst="rect">
            <a:avLst/>
          </a:prstGeom>
          <a:noFill/>
        </p:spPr>
        <p:txBody>
          <a:bodyPr wrap="square" rtlCol="0">
            <a:spAutoFit/>
          </a:bodyPr>
          <a:lstStyle/>
          <a:p>
            <a:r>
              <a:rPr lang="en-US" sz="4000" b="1">
                <a:solidFill>
                  <a:schemeClr val="bg1"/>
                </a:solidFill>
              </a:rPr>
              <a:t>Answer the </a:t>
            </a:r>
            <a:r>
              <a:rPr lang="en-US" sz="4000" b="1" err="1">
                <a:solidFill>
                  <a:schemeClr val="bg1"/>
                </a:solidFill>
              </a:rPr>
              <a:t>Ws</a:t>
            </a:r>
            <a:endParaRPr lang="en-US" sz="4000">
              <a:solidFill>
                <a:schemeClr val="bg1"/>
              </a:solidFill>
            </a:endParaRPr>
          </a:p>
        </p:txBody>
      </p:sp>
    </p:spTree>
    <p:extLst>
      <p:ext uri="{BB962C8B-B14F-4D97-AF65-F5344CB8AC3E}">
        <p14:creationId xmlns:p14="http://schemas.microsoft.com/office/powerpoint/2010/main" val="42059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5E5C587-567B-4E12-BA3E-4FA90DC8E91E}"/>
              </a:ext>
            </a:extLst>
          </p:cNvPr>
          <p:cNvSpPr txBox="1">
            <a:spLocks/>
          </p:cNvSpPr>
          <p:nvPr/>
        </p:nvSpPr>
        <p:spPr>
          <a:xfrm>
            <a:off x="466560" y="2190750"/>
            <a:ext cx="8210880" cy="40649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if I don’t know the answer?”</a:t>
            </a:r>
          </a:p>
          <a:p>
            <a:pPr lvl="2"/>
            <a:endParaRPr lang="en-US" sz="18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en-US" sz="2200" dirty="0"/>
          </a:p>
        </p:txBody>
      </p:sp>
      <p:sp>
        <p:nvSpPr>
          <p:cNvPr id="3" name="Title 1">
            <a:extLst>
              <a:ext uri="{FF2B5EF4-FFF2-40B4-BE49-F238E27FC236}">
                <a16:creationId xmlns:a16="http://schemas.microsoft.com/office/drawing/2014/main" id="{73EAE1BE-C680-4204-9852-EFEA26FA5DE7}"/>
              </a:ext>
            </a:extLst>
          </p:cNvPr>
          <p:cNvSpPr txBox="1">
            <a:spLocks/>
          </p:cNvSpPr>
          <p:nvPr/>
        </p:nvSpPr>
        <p:spPr>
          <a:xfrm>
            <a:off x="628650" y="337603"/>
            <a:ext cx="7886700" cy="1325563"/>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Prepare for the Assessment</a:t>
            </a:r>
          </a:p>
        </p:txBody>
      </p:sp>
      <p:sp>
        <p:nvSpPr>
          <p:cNvPr id="4" name="TextBox 3">
            <a:extLst>
              <a:ext uri="{FF2B5EF4-FFF2-40B4-BE49-F238E27FC236}">
                <a16:creationId xmlns:a16="http://schemas.microsoft.com/office/drawing/2014/main" id="{8E3B78C3-E40F-4971-AE35-42305EFE20B1}"/>
              </a:ext>
            </a:extLst>
          </p:cNvPr>
          <p:cNvSpPr txBox="1"/>
          <p:nvPr/>
        </p:nvSpPr>
        <p:spPr>
          <a:xfrm>
            <a:off x="971550" y="2988729"/>
            <a:ext cx="7200900" cy="1569660"/>
          </a:xfrm>
          <a:prstGeom prst="rect">
            <a:avLst/>
          </a:prstGeom>
          <a:noFill/>
        </p:spPr>
        <p:txBody>
          <a:bodyPr wrap="square" rtlCol="0">
            <a:spAutoFit/>
          </a:bodyPr>
          <a:lstStyle/>
          <a:p>
            <a:pPr lvl="1"/>
            <a:r>
              <a:rPr lang="en-US" sz="2400" i="1" dirty="0">
                <a:latin typeface="+mj-lt"/>
              </a:rPr>
              <a:t>Try your best! Remember some questions are going to be hard and it’s okay if you don’t know the answer! Select the answer you think is best and keep on moving!</a:t>
            </a:r>
          </a:p>
        </p:txBody>
      </p:sp>
      <p:sp>
        <p:nvSpPr>
          <p:cNvPr id="5" name="Rounded Rectangle 4">
            <a:extLst>
              <a:ext uri="{FF2B5EF4-FFF2-40B4-BE49-F238E27FC236}">
                <a16:creationId xmlns:a16="http://schemas.microsoft.com/office/drawing/2014/main" id="{0EDF544D-7F76-C449-9487-30EBFC49BC1C}"/>
              </a:ext>
            </a:extLst>
          </p:cNvPr>
          <p:cNvSpPr/>
          <p:nvPr/>
        </p:nvSpPr>
        <p:spPr>
          <a:xfrm>
            <a:off x="-533400" y="1205967"/>
            <a:ext cx="4381500" cy="914400"/>
          </a:xfrm>
          <a:prstGeom prst="roundRect">
            <a:avLst/>
          </a:prstGeom>
          <a:solidFill>
            <a:srgbClr val="6A3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E2BF7B-AC8B-1344-8591-A6FEAB8E8A43}"/>
              </a:ext>
            </a:extLst>
          </p:cNvPr>
          <p:cNvSpPr txBox="1"/>
          <p:nvPr/>
        </p:nvSpPr>
        <p:spPr>
          <a:xfrm>
            <a:off x="217714" y="1309223"/>
            <a:ext cx="3477986" cy="707886"/>
          </a:xfrm>
          <a:prstGeom prst="rect">
            <a:avLst/>
          </a:prstGeom>
          <a:noFill/>
        </p:spPr>
        <p:txBody>
          <a:bodyPr wrap="square" rtlCol="0">
            <a:spAutoFit/>
          </a:bodyPr>
          <a:lstStyle/>
          <a:p>
            <a:r>
              <a:rPr lang="en-US" sz="4000" b="1">
                <a:solidFill>
                  <a:schemeClr val="bg1"/>
                </a:solidFill>
              </a:rPr>
              <a:t>Answer the </a:t>
            </a:r>
            <a:r>
              <a:rPr lang="en-US" sz="4000" b="1" err="1">
                <a:solidFill>
                  <a:schemeClr val="bg1"/>
                </a:solidFill>
              </a:rPr>
              <a:t>Ws</a:t>
            </a:r>
            <a:endParaRPr lang="en-US" sz="4000">
              <a:solidFill>
                <a:schemeClr val="bg1"/>
              </a:solidFill>
            </a:endParaRPr>
          </a:p>
        </p:txBody>
      </p:sp>
    </p:spTree>
    <p:extLst>
      <p:ext uri="{BB962C8B-B14F-4D97-AF65-F5344CB8AC3E}">
        <p14:creationId xmlns:p14="http://schemas.microsoft.com/office/powerpoint/2010/main" val="35624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B7DE8-226D-E74F-A18C-D93B9A65F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2250" y="4103434"/>
            <a:ext cx="1193800" cy="1795716"/>
          </a:xfrm>
          <a:prstGeom prst="rect">
            <a:avLst/>
          </a:prstGeom>
        </p:spPr>
      </p:pic>
      <p:pic>
        <p:nvPicPr>
          <p:cNvPr id="4" name="Picture 3">
            <a:extLst>
              <a:ext uri="{FF2B5EF4-FFF2-40B4-BE49-F238E27FC236}">
                <a16:creationId xmlns:a16="http://schemas.microsoft.com/office/drawing/2014/main" id="{72585B5C-0EB2-3242-B77F-92AE5E71F4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40150" y="-4606286"/>
            <a:ext cx="7080250" cy="10505435"/>
          </a:xfrm>
          <a:prstGeom prst="rect">
            <a:avLst/>
          </a:prstGeom>
        </p:spPr>
      </p:pic>
      <p:sp>
        <p:nvSpPr>
          <p:cNvPr id="7" name="Rectangle 6">
            <a:extLst>
              <a:ext uri="{FF2B5EF4-FFF2-40B4-BE49-F238E27FC236}">
                <a16:creationId xmlns:a16="http://schemas.microsoft.com/office/drawing/2014/main" id="{C7C420EB-2A67-AD4A-BBCB-1C6A05CB1C5A}"/>
              </a:ext>
            </a:extLst>
          </p:cNvPr>
          <p:cNvSpPr/>
          <p:nvPr/>
        </p:nvSpPr>
        <p:spPr>
          <a:xfrm>
            <a:off x="4572000" y="1041400"/>
            <a:ext cx="3501280" cy="1754326"/>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During</a:t>
            </a:r>
            <a:r>
              <a:rPr lang="en-US" sz="5400" b="0" cap="none" spc="0">
                <a:ln w="0"/>
                <a:solidFill>
                  <a:schemeClr val="tx1"/>
                </a:solidFill>
                <a:effectLst>
                  <a:outerShdw blurRad="38100" dist="19050" dir="2700000" algn="tl" rotWithShape="0">
                    <a:schemeClr val="dk1">
                      <a:alpha val="40000"/>
                    </a:schemeClr>
                  </a:outerShdw>
                </a:effectLst>
              </a:rPr>
              <a:t> the </a:t>
            </a:r>
          </a:p>
          <a:p>
            <a:pPr algn="ctr"/>
            <a:r>
              <a:rPr lang="en-US" sz="5400" b="0" cap="none" spc="0">
                <a:ln w="0"/>
                <a:solidFill>
                  <a:schemeClr val="tx1"/>
                </a:solidFill>
                <a:effectLst>
                  <a:outerShdw blurRad="38100" dist="19050" dir="2700000" algn="tl" rotWithShape="0">
                    <a:schemeClr val="dk1">
                      <a:alpha val="40000"/>
                    </a:schemeClr>
                  </a:outerShdw>
                </a:effectLst>
              </a:rPr>
              <a:t>Assessment</a:t>
            </a:r>
          </a:p>
        </p:txBody>
      </p:sp>
    </p:spTree>
    <p:extLst>
      <p:ext uri="{BB962C8B-B14F-4D97-AF65-F5344CB8AC3E}">
        <p14:creationId xmlns:p14="http://schemas.microsoft.com/office/powerpoint/2010/main" val="1906875237"/>
      </p:ext>
    </p:extLst>
  </p:cSld>
  <p:clrMapOvr>
    <a:masterClrMapping/>
  </p:clrMapOvr>
  <mc:AlternateContent xmlns:mc="http://schemas.openxmlformats.org/markup-compatibility/2006" xmlns:p14="http://schemas.microsoft.com/office/powerpoint/2010/main">
    <mc:Choice Requires="p14">
      <p:transition spd="slow" p14:dur="2000" advTm="1508"/>
    </mc:Choice>
    <mc:Fallback xmlns="">
      <p:transition spd="slow" advTm="150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F5BA91-4269-024C-B7D8-60409AAF5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9742" y="385856"/>
            <a:ext cx="2628055" cy="3285069"/>
          </a:xfrm>
          <a:prstGeom prst="rect">
            <a:avLst/>
          </a:prstGeom>
        </p:spPr>
      </p:pic>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4"/>
          <a:srcRect/>
          <a:stretch/>
        </p:blipFill>
        <p:spPr>
          <a:xfrm>
            <a:off x="892800" y="2339397"/>
            <a:ext cx="7557025" cy="4132747"/>
          </a:xfrm>
          <a:prstGeom prst="rect">
            <a:avLst/>
          </a:prstGeom>
        </p:spPr>
      </p:pic>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2693877"/>
            <a:chOff x="122424" y="2338929"/>
            <a:chExt cx="2442356" cy="2950006"/>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2950006"/>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Yes</a:t>
              </a:r>
              <a:r>
                <a:rPr lang="en-US" sz="3200" b="1" dirty="0"/>
                <a:t> </a:t>
              </a:r>
              <a:r>
                <a:rPr lang="en-US" sz="3200" dirty="0"/>
                <a:t>if you are taking the Diagnostic at </a:t>
              </a:r>
              <a:r>
                <a:rPr lang="en-US" sz="3200" b="1" dirty="0">
                  <a:solidFill>
                    <a:srgbClr val="0070C0"/>
                  </a:solidFill>
                </a:rPr>
                <a:t>SCHOOL</a:t>
              </a:r>
              <a:r>
                <a:rPr lang="en-US" sz="32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2"/>
            <a:ext cx="2442356" cy="2693877"/>
            <a:chOff x="122424" y="2338929"/>
            <a:chExt cx="2442356" cy="2950006"/>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29"/>
              <a:ext cx="2266982" cy="2950006"/>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No</a:t>
              </a:r>
              <a:r>
                <a:rPr lang="en-US" sz="3200" b="1" dirty="0"/>
                <a:t> </a:t>
              </a:r>
              <a:r>
                <a:rPr lang="en-US" sz="3200" dirty="0"/>
                <a:t>if you are taking the Diagnostic at </a:t>
              </a:r>
              <a:r>
                <a:rPr lang="en-US" sz="3200" b="1" dirty="0">
                  <a:solidFill>
                    <a:srgbClr val="0070C0"/>
                  </a:solidFill>
                </a:rPr>
                <a:t>HOME</a:t>
              </a:r>
              <a:r>
                <a:rPr lang="en-US" sz="32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463880" y="3518306"/>
            <a:ext cx="1985945" cy="2146514"/>
            <a:chOff x="5864514" y="3202418"/>
            <a:chExt cx="1985945" cy="2146514"/>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2146514"/>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2062103"/>
            </a:xfrm>
            <a:prstGeom prst="rect">
              <a:avLst/>
            </a:prstGeom>
            <a:noFill/>
          </p:spPr>
          <p:txBody>
            <a:bodyPr wrap="square" rtlCol="0">
              <a:spAutoFit/>
            </a:bodyPr>
            <a:lstStyle/>
            <a:p>
              <a:r>
                <a:rPr lang="en-US" sz="3200" dirty="0"/>
                <a:t>Click the </a:t>
              </a:r>
              <a:r>
                <a:rPr lang="en-US" sz="3200" b="1" dirty="0"/>
                <a:t>green arrow </a:t>
              </a:r>
              <a:r>
                <a:rPr lang="en-US" sz="32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5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792A58B-FBFC-EF49-B1F7-265318ED6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7289" y="329563"/>
            <a:ext cx="2458898" cy="3698678"/>
          </a:xfrm>
          <a:prstGeom prst="rect">
            <a:avLst/>
          </a:prstGeom>
        </p:spPr>
      </p:pic>
      <p:pic>
        <p:nvPicPr>
          <p:cNvPr id="24" name="Picture 23" descr="A screenshot of a computer screen&#10;&#10;Description automatically generated">
            <a:extLst>
              <a:ext uri="{FF2B5EF4-FFF2-40B4-BE49-F238E27FC236}">
                <a16:creationId xmlns:a16="http://schemas.microsoft.com/office/drawing/2014/main" id="{E31A6B4D-35FB-9548-92F9-92A1AD68E47E}"/>
              </a:ext>
            </a:extLst>
          </p:cNvPr>
          <p:cNvPicPr>
            <a:picLocks noChangeAspect="1"/>
          </p:cNvPicPr>
          <p:nvPr/>
        </p:nvPicPr>
        <p:blipFill>
          <a:blip r:embed="rId4"/>
          <a:stretch>
            <a:fillRect/>
          </a:stretch>
        </p:blipFill>
        <p:spPr>
          <a:xfrm>
            <a:off x="-752735" y="373346"/>
            <a:ext cx="10241289" cy="7680968"/>
          </a:xfrm>
          <a:prstGeom prst="rect">
            <a:avLst/>
          </a:prstGeom>
        </p:spPr>
      </p:pic>
      <p:sp>
        <p:nvSpPr>
          <p:cNvPr id="19" name="Rectangle 18">
            <a:extLst>
              <a:ext uri="{FF2B5EF4-FFF2-40B4-BE49-F238E27FC236}">
                <a16:creationId xmlns:a16="http://schemas.microsoft.com/office/drawing/2014/main" id="{9C1E0682-927D-E547-B243-BA456B5FFB2C}"/>
              </a:ext>
            </a:extLst>
          </p:cNvPr>
          <p:cNvSpPr/>
          <p:nvPr/>
        </p:nvSpPr>
        <p:spPr>
          <a:xfrm>
            <a:off x="652160" y="368222"/>
            <a:ext cx="8481219" cy="769441"/>
          </a:xfrm>
          <a:prstGeom prst="rect">
            <a:avLst/>
          </a:prstGeom>
        </p:spPr>
        <p:txBody>
          <a:bodyPr wrap="square">
            <a:spAutoFit/>
          </a:bodyPr>
          <a:lstStyle/>
          <a:p>
            <a:pPr algn="ctr" fontAlgn="auto">
              <a:spcAft>
                <a:spcPts val="0"/>
              </a:spcAft>
              <a:defRPr/>
            </a:pPr>
            <a:r>
              <a:rPr lang="en-US" altLang="en-US" sz="4400" b="1" dirty="0"/>
              <a:t>The Student Experience</a:t>
            </a:r>
            <a:endParaRPr lang="en-US" altLang="en-US" sz="4400" dirty="0"/>
          </a:p>
        </p:txBody>
      </p:sp>
      <p:grpSp>
        <p:nvGrpSpPr>
          <p:cNvPr id="43" name="Group 42">
            <a:extLst>
              <a:ext uri="{FF2B5EF4-FFF2-40B4-BE49-F238E27FC236}">
                <a16:creationId xmlns:a16="http://schemas.microsoft.com/office/drawing/2014/main" id="{FC367E20-8CDA-A24C-806F-748A1DC325BE}"/>
              </a:ext>
            </a:extLst>
          </p:cNvPr>
          <p:cNvGrpSpPr/>
          <p:nvPr/>
        </p:nvGrpSpPr>
        <p:grpSpPr>
          <a:xfrm>
            <a:off x="122423" y="2168963"/>
            <a:ext cx="3465903" cy="3206601"/>
            <a:chOff x="122423" y="2168963"/>
            <a:chExt cx="3465903" cy="3206601"/>
          </a:xfrm>
        </p:grpSpPr>
        <p:grpSp>
          <p:nvGrpSpPr>
            <p:cNvPr id="26" name="Group 25">
              <a:extLst>
                <a:ext uri="{FF2B5EF4-FFF2-40B4-BE49-F238E27FC236}">
                  <a16:creationId xmlns:a16="http://schemas.microsoft.com/office/drawing/2014/main" id="{29B6A45C-8400-964F-A37E-92B2256BD4AF}"/>
                </a:ext>
              </a:extLst>
            </p:cNvPr>
            <p:cNvGrpSpPr/>
            <p:nvPr/>
          </p:nvGrpSpPr>
          <p:grpSpPr>
            <a:xfrm>
              <a:off x="122423" y="2168963"/>
              <a:ext cx="3465903" cy="3206601"/>
              <a:chOff x="122423" y="2168963"/>
              <a:chExt cx="3465903" cy="3511479"/>
            </a:xfrm>
            <a:solidFill>
              <a:schemeClr val="bg1">
                <a:lumMod val="85000"/>
              </a:schemeClr>
            </a:solidFill>
          </p:grpSpPr>
          <p:sp>
            <p:nvSpPr>
              <p:cNvPr id="27" name="Rounded Rectangle 26">
                <a:extLst>
                  <a:ext uri="{FF2B5EF4-FFF2-40B4-BE49-F238E27FC236}">
                    <a16:creationId xmlns:a16="http://schemas.microsoft.com/office/drawing/2014/main" id="{A961CB53-E307-7A4B-AA03-FA9034FD6135}"/>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29F8BE-9F42-A44A-BF9A-C1F89430C79F}"/>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Reading</a:t>
                </a:r>
                <a:r>
                  <a:rPr lang="en-US" sz="3200" dirty="0"/>
                  <a:t>, </a:t>
                </a:r>
                <a:br>
                  <a:rPr lang="en-US" sz="3200" dirty="0"/>
                </a:br>
                <a:r>
                  <a:rPr lang="en-US" sz="3200" dirty="0"/>
                  <a:t>click on the </a:t>
                </a:r>
                <a:r>
                  <a:rPr lang="en-US" sz="3200" b="1" dirty="0"/>
                  <a:t>book</a:t>
                </a:r>
                <a:r>
                  <a:rPr lang="en-US" sz="3200" dirty="0"/>
                  <a:t>. </a:t>
                </a:r>
              </a:p>
            </p:txBody>
          </p:sp>
        </p:grpSp>
        <p:pic>
          <p:nvPicPr>
            <p:cNvPr id="30" name="Picture 29" descr="A picture containing mirror, drawing&#10;&#10;Description automatically generated">
              <a:extLst>
                <a:ext uri="{FF2B5EF4-FFF2-40B4-BE49-F238E27FC236}">
                  <a16:creationId xmlns:a16="http://schemas.microsoft.com/office/drawing/2014/main" id="{F66CCA7D-35CD-4A42-9CE6-53F5C7B2A5A7}"/>
                </a:ext>
              </a:extLst>
            </p:cNvPr>
            <p:cNvPicPr>
              <a:picLocks noChangeAspect="1"/>
            </p:cNvPicPr>
            <p:nvPr/>
          </p:nvPicPr>
          <p:blipFill>
            <a:blip r:embed="rId5"/>
            <a:stretch>
              <a:fillRect/>
            </a:stretch>
          </p:blipFill>
          <p:spPr>
            <a:xfrm>
              <a:off x="989950" y="3523118"/>
              <a:ext cx="1588655" cy="1588655"/>
            </a:xfrm>
            <a:prstGeom prst="rect">
              <a:avLst/>
            </a:prstGeom>
          </p:spPr>
        </p:pic>
      </p:grpSp>
      <p:sp>
        <p:nvSpPr>
          <p:cNvPr id="36" name="Rounded Rectangle 35">
            <a:extLst>
              <a:ext uri="{FF2B5EF4-FFF2-40B4-BE49-F238E27FC236}">
                <a16:creationId xmlns:a16="http://schemas.microsoft.com/office/drawing/2014/main" id="{7D9656CB-29AF-D046-B367-6237E1D54DED}"/>
              </a:ext>
            </a:extLst>
          </p:cNvPr>
          <p:cNvSpPr/>
          <p:nvPr/>
        </p:nvSpPr>
        <p:spPr>
          <a:xfrm>
            <a:off x="3854369" y="3546356"/>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AABEF47-2A70-6047-B668-E1A1B2D07FBB}"/>
              </a:ext>
            </a:extLst>
          </p:cNvPr>
          <p:cNvGrpSpPr/>
          <p:nvPr/>
        </p:nvGrpSpPr>
        <p:grpSpPr>
          <a:xfrm>
            <a:off x="5571557" y="2178902"/>
            <a:ext cx="3465903" cy="3206601"/>
            <a:chOff x="6125658" y="2168963"/>
            <a:chExt cx="3465903" cy="3206601"/>
          </a:xfrm>
        </p:grpSpPr>
        <p:grpSp>
          <p:nvGrpSpPr>
            <p:cNvPr id="38" name="Group 37">
              <a:extLst>
                <a:ext uri="{FF2B5EF4-FFF2-40B4-BE49-F238E27FC236}">
                  <a16:creationId xmlns:a16="http://schemas.microsoft.com/office/drawing/2014/main" id="{16AF16B7-E3FA-724B-915D-AA5CE97424AC}"/>
                </a:ext>
              </a:extLst>
            </p:cNvPr>
            <p:cNvGrpSpPr/>
            <p:nvPr/>
          </p:nvGrpSpPr>
          <p:grpSpPr>
            <a:xfrm>
              <a:off x="6125658" y="2168963"/>
              <a:ext cx="3465903" cy="3206601"/>
              <a:chOff x="122423" y="2168963"/>
              <a:chExt cx="3465903" cy="3511479"/>
            </a:xfrm>
            <a:solidFill>
              <a:schemeClr val="bg1">
                <a:lumMod val="85000"/>
              </a:schemeClr>
            </a:solidFill>
          </p:grpSpPr>
          <p:sp>
            <p:nvSpPr>
              <p:cNvPr id="39" name="Rounded Rectangle 38">
                <a:extLst>
                  <a:ext uri="{FF2B5EF4-FFF2-40B4-BE49-F238E27FC236}">
                    <a16:creationId xmlns:a16="http://schemas.microsoft.com/office/drawing/2014/main" id="{B08DE25A-A7E8-1042-AABA-7C6D15E51008}"/>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90BA4F-A3FA-FE41-A232-F0DDACA8A331}"/>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Math</a:t>
                </a:r>
                <a:r>
                  <a:rPr lang="en-US" sz="3200" dirty="0"/>
                  <a:t>, click on the </a:t>
                </a:r>
                <a:r>
                  <a:rPr lang="en-US" sz="3200" b="1" dirty="0"/>
                  <a:t>math signs</a:t>
                </a:r>
                <a:r>
                  <a:rPr lang="en-US" sz="3200" dirty="0"/>
                  <a:t>. </a:t>
                </a:r>
              </a:p>
            </p:txBody>
          </p:sp>
        </p:grpSp>
        <p:pic>
          <p:nvPicPr>
            <p:cNvPr id="42" name="Picture 41" descr="A picture containing clock, drawing&#10;&#10;Description automatically generated">
              <a:extLst>
                <a:ext uri="{FF2B5EF4-FFF2-40B4-BE49-F238E27FC236}">
                  <a16:creationId xmlns:a16="http://schemas.microsoft.com/office/drawing/2014/main" id="{DBA090CD-2337-E44F-A534-7D8FE0C65F75}"/>
                </a:ext>
              </a:extLst>
            </p:cNvPr>
            <p:cNvPicPr>
              <a:picLocks noChangeAspect="1"/>
            </p:cNvPicPr>
            <p:nvPr/>
          </p:nvPicPr>
          <p:blipFill>
            <a:blip r:embed="rId6"/>
            <a:stretch>
              <a:fillRect/>
            </a:stretch>
          </p:blipFill>
          <p:spPr>
            <a:xfrm>
              <a:off x="7064281" y="3523118"/>
              <a:ext cx="1588655" cy="1588655"/>
            </a:xfrm>
            <a:prstGeom prst="rect">
              <a:avLst/>
            </a:prstGeom>
          </p:spPr>
        </p:pic>
      </p:grpSp>
      <p:sp>
        <p:nvSpPr>
          <p:cNvPr id="47" name="Rounded Rectangle 46">
            <a:extLst>
              <a:ext uri="{FF2B5EF4-FFF2-40B4-BE49-F238E27FC236}">
                <a16:creationId xmlns:a16="http://schemas.microsoft.com/office/drawing/2014/main" id="{F7520D92-AF97-B244-AC1C-9556565EA73E}"/>
              </a:ext>
            </a:extLst>
          </p:cNvPr>
          <p:cNvSpPr/>
          <p:nvPr/>
        </p:nvSpPr>
        <p:spPr>
          <a:xfrm>
            <a:off x="4565572" y="3546355"/>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1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CC983E-666E-E144-9394-5551F9FF4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26858" y="1117002"/>
            <a:ext cx="2458898" cy="3698678"/>
          </a:xfrm>
          <a:prstGeom prst="rect">
            <a:avLst/>
          </a:prstGeom>
        </p:spPr>
      </p:pic>
      <p:pic>
        <p:nvPicPr>
          <p:cNvPr id="17" name="Picture 16" descr="A screenshot of a computer screen&#10;&#10;Description automatically generated">
            <a:extLst>
              <a:ext uri="{FF2B5EF4-FFF2-40B4-BE49-F238E27FC236}">
                <a16:creationId xmlns:a16="http://schemas.microsoft.com/office/drawing/2014/main" id="{069A45F9-82AB-0A44-BEB9-6AEE14D2278B}"/>
              </a:ext>
            </a:extLst>
          </p:cNvPr>
          <p:cNvPicPr>
            <a:picLocks noChangeAspect="1"/>
          </p:cNvPicPr>
          <p:nvPr/>
        </p:nvPicPr>
        <p:blipFill>
          <a:blip r:embed="rId4"/>
          <a:stretch>
            <a:fillRect/>
          </a:stretch>
        </p:blipFill>
        <p:spPr>
          <a:xfrm>
            <a:off x="-592055" y="549168"/>
            <a:ext cx="9940182" cy="7455135"/>
          </a:xfrm>
          <a:prstGeom prst="rect">
            <a:avLst/>
          </a:prstGeom>
        </p:spPr>
      </p:pic>
      <p:sp>
        <p:nvSpPr>
          <p:cNvPr id="10" name="Rounded Rectangle 9">
            <a:extLst>
              <a:ext uri="{FF2B5EF4-FFF2-40B4-BE49-F238E27FC236}">
                <a16:creationId xmlns:a16="http://schemas.microsoft.com/office/drawing/2014/main" id="{31129CBE-60FE-204B-AE3C-3B071E80C637}"/>
              </a:ext>
            </a:extLst>
          </p:cNvPr>
          <p:cNvSpPr/>
          <p:nvPr/>
        </p:nvSpPr>
        <p:spPr>
          <a:xfrm>
            <a:off x="3512126" y="2691820"/>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7EB142B-544A-A948-A5A3-EB891A650892}"/>
              </a:ext>
            </a:extLst>
          </p:cNvPr>
          <p:cNvGrpSpPr/>
          <p:nvPr/>
        </p:nvGrpSpPr>
        <p:grpSpPr>
          <a:xfrm>
            <a:off x="5864514" y="3202418"/>
            <a:ext cx="3071668" cy="2187000"/>
            <a:chOff x="5864514" y="3202418"/>
            <a:chExt cx="3071668" cy="2187000"/>
          </a:xfrm>
        </p:grpSpPr>
        <p:sp>
          <p:nvSpPr>
            <p:cNvPr id="20" name="Rounded Rectangle 19">
              <a:extLst>
                <a:ext uri="{FF2B5EF4-FFF2-40B4-BE49-F238E27FC236}">
                  <a16:creationId xmlns:a16="http://schemas.microsoft.com/office/drawing/2014/main" id="{66143621-3B40-3A49-8A40-C31CDAB3009F}"/>
                </a:ext>
              </a:extLst>
            </p:cNvPr>
            <p:cNvSpPr/>
            <p:nvPr/>
          </p:nvSpPr>
          <p:spPr>
            <a:xfrm>
              <a:off x="5864514" y="3202418"/>
              <a:ext cx="3071668" cy="218700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BF6311-5E24-F747-AA45-24BCF508B769}"/>
                </a:ext>
              </a:extLst>
            </p:cNvPr>
            <p:cNvSpPr txBox="1"/>
            <p:nvPr/>
          </p:nvSpPr>
          <p:spPr>
            <a:xfrm>
              <a:off x="5965366" y="3511088"/>
              <a:ext cx="2869964" cy="1569660"/>
            </a:xfrm>
            <a:prstGeom prst="rect">
              <a:avLst/>
            </a:prstGeom>
            <a:noFill/>
          </p:spPr>
          <p:txBody>
            <a:bodyPr wrap="square" rtlCol="0">
              <a:spAutoFit/>
            </a:bodyPr>
            <a:lstStyle/>
            <a:p>
              <a:r>
                <a:rPr lang="en-US" sz="3200" dirty="0"/>
                <a:t>Click the </a:t>
              </a:r>
              <a:r>
                <a:rPr lang="en-US" sz="3200" b="1" dirty="0"/>
                <a:t>green button </a:t>
              </a:r>
              <a:r>
                <a:rPr lang="en-US" sz="3200" dirty="0"/>
                <a:t>to start your Diagnostic.</a:t>
              </a:r>
            </a:p>
          </p:txBody>
        </p:sp>
      </p:grpSp>
      <p:sp>
        <p:nvSpPr>
          <p:cNvPr id="13" name="Rectangle 12">
            <a:extLst>
              <a:ext uri="{FF2B5EF4-FFF2-40B4-BE49-F238E27FC236}">
                <a16:creationId xmlns:a16="http://schemas.microsoft.com/office/drawing/2014/main" id="{6D56D753-CBB3-D04D-BE1E-7421F9408C76}"/>
              </a:ext>
            </a:extLst>
          </p:cNvPr>
          <p:cNvSpPr/>
          <p:nvPr/>
        </p:nvSpPr>
        <p:spPr>
          <a:xfrm>
            <a:off x="652160" y="368222"/>
            <a:ext cx="8481219" cy="769441"/>
          </a:xfrm>
          <a:prstGeom prst="rect">
            <a:avLst/>
          </a:prstGeom>
        </p:spPr>
        <p:txBody>
          <a:bodyPr wrap="square">
            <a:spAutoFit/>
          </a:bodyPr>
          <a:lstStyle/>
          <a:p>
            <a:pPr algn="ctr" fontAlgn="auto">
              <a:spcAft>
                <a:spcPts val="0"/>
              </a:spcAft>
              <a:defRPr/>
            </a:pPr>
            <a:r>
              <a:rPr lang="en-US" altLang="en-US" sz="4400" b="1" dirty="0"/>
              <a:t>The Student Experience</a:t>
            </a:r>
            <a:endParaRPr lang="en-US" altLang="en-US" sz="4400" dirty="0"/>
          </a:p>
        </p:txBody>
      </p:sp>
    </p:spTree>
    <p:extLst>
      <p:ext uri="{BB962C8B-B14F-4D97-AF65-F5344CB8AC3E}">
        <p14:creationId xmlns:p14="http://schemas.microsoft.com/office/powerpoint/2010/main" val="9455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0E4321-92BF-B94D-9FEE-77847A9CB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69" y="443546"/>
            <a:ext cx="2250455" cy="49518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79E0749-2CB6-894D-A1B8-7E6AC877B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921" y="-1429341"/>
            <a:ext cx="6324600" cy="22225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FA27768-8FC1-9C49-9F69-CEBDA8CDEC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961" y="1611385"/>
            <a:ext cx="1460406" cy="2712183"/>
          </a:xfrm>
          <a:prstGeom prst="rect">
            <a:avLst/>
          </a:prstGeom>
        </p:spPr>
      </p:pic>
      <p:pic>
        <p:nvPicPr>
          <p:cNvPr id="3" name="Picture 2" descr="A person sitting at a table using a computer&#10;&#10;Description automatically generated">
            <a:extLst>
              <a:ext uri="{FF2B5EF4-FFF2-40B4-BE49-F238E27FC236}">
                <a16:creationId xmlns:a16="http://schemas.microsoft.com/office/drawing/2014/main" id="{D7F87DCF-90A9-274C-AF6C-3F9B5E352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0962" y="1290275"/>
            <a:ext cx="3289300" cy="4000500"/>
          </a:xfrm>
          <a:prstGeom prst="rect">
            <a:avLst/>
          </a:prstGeom>
        </p:spPr>
      </p:pic>
      <p:pic>
        <p:nvPicPr>
          <p:cNvPr id="12" name="Picture 11" descr="A picture containing mirror, light&#10;&#10;Description automatically generated">
            <a:extLst>
              <a:ext uri="{FF2B5EF4-FFF2-40B4-BE49-F238E27FC236}">
                <a16:creationId xmlns:a16="http://schemas.microsoft.com/office/drawing/2014/main" id="{C7CBB659-A807-7E49-83E8-AB1A49D823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18789" y="3822852"/>
            <a:ext cx="1347026" cy="2482161"/>
          </a:xfrm>
          <a:prstGeom prst="rect">
            <a:avLst/>
          </a:prstGeom>
        </p:spPr>
      </p:pic>
      <p:sp>
        <p:nvSpPr>
          <p:cNvPr id="15" name="Rectangle 14">
            <a:extLst>
              <a:ext uri="{FF2B5EF4-FFF2-40B4-BE49-F238E27FC236}">
                <a16:creationId xmlns:a16="http://schemas.microsoft.com/office/drawing/2014/main" id="{D9480B69-898C-FC4B-ADE4-D746EB092EED}"/>
              </a:ext>
            </a:extLst>
          </p:cNvPr>
          <p:cNvSpPr/>
          <p:nvPr/>
        </p:nvSpPr>
        <p:spPr>
          <a:xfrm>
            <a:off x="294684" y="1778048"/>
            <a:ext cx="3982277" cy="3046988"/>
          </a:xfrm>
          <a:prstGeom prst="rect">
            <a:avLst/>
          </a:prstGeom>
          <a:effectLst/>
        </p:spPr>
        <p:txBody>
          <a:bodyPr wrap="square">
            <a:spAutoFit/>
          </a:bodyPr>
          <a:lstStyle/>
          <a:p>
            <a:pPr algn="ctr"/>
            <a:r>
              <a:rPr lang="en-US" sz="4800" dirty="0">
                <a:ln w="0"/>
                <a:effectLst>
                  <a:outerShdw blurRad="38100" dist="19050" dir="2700000" algn="tl" rotWithShape="0">
                    <a:schemeClr val="dk1">
                      <a:alpha val="40000"/>
                    </a:schemeClr>
                  </a:outerShdw>
                </a:effectLst>
              </a:rPr>
              <a:t>Administering the Diagnostic at Home for Families </a:t>
            </a:r>
          </a:p>
        </p:txBody>
      </p:sp>
    </p:spTree>
    <p:extLst>
      <p:ext uri="{BB962C8B-B14F-4D97-AF65-F5344CB8AC3E}">
        <p14:creationId xmlns:p14="http://schemas.microsoft.com/office/powerpoint/2010/main" val="3926010710"/>
      </p:ext>
    </p:extLst>
  </p:cSld>
  <p:clrMapOvr>
    <a:masterClrMapping/>
  </p:clrMapOvr>
  <mc:AlternateContent xmlns:mc="http://schemas.openxmlformats.org/markup-compatibility/2006" xmlns:p14="http://schemas.microsoft.com/office/powerpoint/2010/main">
    <mc:Choice Requires="p14">
      <p:transition spd="slow" p14:dur="2000" advTm="1508"/>
    </mc:Choice>
    <mc:Fallback xmlns="">
      <p:transition spd="slow" advTm="150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4962217"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FEAB7C9B-B199-A147-9EE2-F6F32E7C103F}"/>
              </a:ext>
            </a:extLst>
          </p:cNvPr>
          <p:cNvSpPr txBox="1"/>
          <p:nvPr/>
        </p:nvSpPr>
        <p:spPr>
          <a:xfrm>
            <a:off x="4336891" y="4673923"/>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
        <p:nvSpPr>
          <p:cNvPr id="12" name="Rectangle 11">
            <a:extLst>
              <a:ext uri="{FF2B5EF4-FFF2-40B4-BE49-F238E27FC236}">
                <a16:creationId xmlns:a16="http://schemas.microsoft.com/office/drawing/2014/main" id="{6E7A50F1-DB63-7342-B514-330147BBEF4E}"/>
              </a:ext>
            </a:extLst>
          </p:cNvPr>
          <p:cNvSpPr/>
          <p:nvPr/>
        </p:nvSpPr>
        <p:spPr>
          <a:xfrm>
            <a:off x="652160" y="368222"/>
            <a:ext cx="8481219" cy="769441"/>
          </a:xfrm>
          <a:prstGeom prst="rect">
            <a:avLst/>
          </a:prstGeom>
        </p:spPr>
        <p:txBody>
          <a:bodyPr wrap="square">
            <a:spAutoFit/>
          </a:bodyPr>
          <a:lstStyle/>
          <a:p>
            <a:pPr algn="ctr" fontAlgn="auto">
              <a:spcAft>
                <a:spcPts val="0"/>
              </a:spcAft>
              <a:defRPr/>
            </a:pPr>
            <a:r>
              <a:rPr lang="en-US" altLang="en-US" sz="4400" b="1" dirty="0"/>
              <a:t>The Student Experience</a:t>
            </a:r>
            <a:endParaRPr lang="en-US" altLang="en-US" sz="4400" dirty="0"/>
          </a:p>
        </p:txBody>
      </p:sp>
    </p:spTree>
    <p:extLst>
      <p:ext uri="{BB962C8B-B14F-4D97-AF65-F5344CB8AC3E}">
        <p14:creationId xmlns:p14="http://schemas.microsoft.com/office/powerpoint/2010/main" val="20953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31F4-C6D0-6D46-9E31-34EBB70533A7}"/>
              </a:ext>
            </a:extLst>
          </p:cNvPr>
          <p:cNvSpPr>
            <a:spLocks noGrp="1"/>
          </p:cNvSpPr>
          <p:nvPr>
            <p:ph type="title"/>
          </p:nvPr>
        </p:nvSpPr>
        <p:spPr/>
        <p:txBody>
          <a:bodyPr/>
          <a:lstStyle/>
          <a:p>
            <a:r>
              <a:rPr lang="en-US" dirty="0"/>
              <a:t>Grades K–2 Confirmation Screen</a:t>
            </a:r>
          </a:p>
        </p:txBody>
      </p:sp>
      <p:pic>
        <p:nvPicPr>
          <p:cNvPr id="4" name="Picture 3" descr="A screen shot of a computer&#10;&#10;Description automatically generated">
            <a:extLst>
              <a:ext uri="{FF2B5EF4-FFF2-40B4-BE49-F238E27FC236}">
                <a16:creationId xmlns:a16="http://schemas.microsoft.com/office/drawing/2014/main" id="{B3E5ED7A-9380-7644-ACCE-88A261419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0" y="1343855"/>
            <a:ext cx="9144000" cy="5000625"/>
          </a:xfrm>
          <a:prstGeom prst="rect">
            <a:avLst/>
          </a:prstGeom>
        </p:spPr>
      </p:pic>
      <p:pic>
        <p:nvPicPr>
          <p:cNvPr id="7" name="Picture 6" descr="A close up of a logo&#10;&#10;Description automatically generated">
            <a:extLst>
              <a:ext uri="{FF2B5EF4-FFF2-40B4-BE49-F238E27FC236}">
                <a16:creationId xmlns:a16="http://schemas.microsoft.com/office/drawing/2014/main" id="{F45C6C00-8660-2948-AB0D-3E9915CE9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954" y="1639173"/>
            <a:ext cx="6246091" cy="3948545"/>
          </a:xfrm>
          <a:prstGeom prst="rect">
            <a:avLst/>
          </a:prstGeom>
        </p:spPr>
      </p:pic>
    </p:spTree>
    <p:extLst>
      <p:ext uri="{BB962C8B-B14F-4D97-AF65-F5344CB8AC3E}">
        <p14:creationId xmlns:p14="http://schemas.microsoft.com/office/powerpoint/2010/main" val="386643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F464-74B8-7D41-AEDC-78F9E33EA353}"/>
              </a:ext>
            </a:extLst>
          </p:cNvPr>
          <p:cNvSpPr>
            <a:spLocks noGrp="1"/>
          </p:cNvSpPr>
          <p:nvPr>
            <p:ph type="title"/>
          </p:nvPr>
        </p:nvSpPr>
        <p:spPr/>
        <p:txBody>
          <a:bodyPr/>
          <a:lstStyle/>
          <a:p>
            <a:r>
              <a:rPr lang="en-US" dirty="0"/>
              <a:t>Grades 3–8 Confirmation Screen</a:t>
            </a:r>
          </a:p>
        </p:txBody>
      </p:sp>
      <p:pic>
        <p:nvPicPr>
          <p:cNvPr id="5" name="Picture 4" descr="A screen shot of a computer&#10;&#10;Description automatically generated">
            <a:extLst>
              <a:ext uri="{FF2B5EF4-FFF2-40B4-BE49-F238E27FC236}">
                <a16:creationId xmlns:a16="http://schemas.microsoft.com/office/drawing/2014/main" id="{4BD39C68-3797-A04B-B50E-888D62A6A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0" y="1343855"/>
            <a:ext cx="9144000" cy="5000625"/>
          </a:xfrm>
          <a:prstGeom prst="rect">
            <a:avLst/>
          </a:prstGeom>
        </p:spPr>
      </p:pic>
      <p:pic>
        <p:nvPicPr>
          <p:cNvPr id="8" name="Picture 7" descr="A close up of a logo&#10;&#10;Description automatically generated">
            <a:extLst>
              <a:ext uri="{FF2B5EF4-FFF2-40B4-BE49-F238E27FC236}">
                <a16:creationId xmlns:a16="http://schemas.microsoft.com/office/drawing/2014/main" id="{D1FE18BF-5EC2-324F-807C-CE7FAFCA1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954" y="1660193"/>
            <a:ext cx="6246091" cy="3948545"/>
          </a:xfrm>
          <a:prstGeom prst="rect">
            <a:avLst/>
          </a:prstGeom>
        </p:spPr>
      </p:pic>
    </p:spTree>
    <p:extLst>
      <p:ext uri="{BB962C8B-B14F-4D97-AF65-F5344CB8AC3E}">
        <p14:creationId xmlns:p14="http://schemas.microsoft.com/office/powerpoint/2010/main" val="35449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DF602EF-0B3B-BE40-B8E3-FC09CE207958}"/>
              </a:ext>
            </a:extLst>
          </p:cNvPr>
          <p:cNvGrpSpPr/>
          <p:nvPr/>
        </p:nvGrpSpPr>
        <p:grpSpPr>
          <a:xfrm>
            <a:off x="705993" y="1404667"/>
            <a:ext cx="7732014" cy="1412190"/>
            <a:chOff x="705993" y="1404667"/>
            <a:chExt cx="7732014" cy="1412190"/>
          </a:xfrm>
        </p:grpSpPr>
        <p:sp>
          <p:nvSpPr>
            <p:cNvPr id="7" name="Rounded Rectangle 6">
              <a:extLst>
                <a:ext uri="{FF2B5EF4-FFF2-40B4-BE49-F238E27FC236}">
                  <a16:creationId xmlns:a16="http://schemas.microsoft.com/office/drawing/2014/main" id="{FE6F8D98-20AD-414D-BC8A-ED3D37C3B031}"/>
                </a:ext>
              </a:extLst>
            </p:cNvPr>
            <p:cNvSpPr/>
            <p:nvPr/>
          </p:nvSpPr>
          <p:spPr>
            <a:xfrm>
              <a:off x="705993" y="1404668"/>
              <a:ext cx="7732014" cy="14121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C1FA25E-B655-554D-92A9-A3932D935B6F}"/>
                </a:ext>
              </a:extLst>
            </p:cNvPr>
            <p:cNvSpPr/>
            <p:nvPr/>
          </p:nvSpPr>
          <p:spPr>
            <a:xfrm>
              <a:off x="2060829" y="1404667"/>
              <a:ext cx="6377178" cy="1412189"/>
            </a:xfrm>
            <a:prstGeom prst="roundRect">
              <a:avLst/>
            </a:prstGeom>
            <a:solidFill>
              <a:srgbClr val="A8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B66213D-AAF6-3749-983D-7DAB543A7AD6}"/>
                </a:ext>
              </a:extLst>
            </p:cNvPr>
            <p:cNvSpPr/>
            <p:nvPr/>
          </p:nvSpPr>
          <p:spPr>
            <a:xfrm>
              <a:off x="2060829" y="1404667"/>
              <a:ext cx="2742057" cy="1412189"/>
            </a:xfrm>
            <a:prstGeom prst="roundRect">
              <a:avLst>
                <a:gd name="adj" fmla="val 0"/>
              </a:avLst>
            </a:prstGeom>
            <a:solidFill>
              <a:srgbClr val="A8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60C4024-5300-7C47-A634-98680D055550}"/>
                </a:ext>
              </a:extLst>
            </p:cNvPr>
            <p:cNvSpPr txBox="1"/>
            <p:nvPr/>
          </p:nvSpPr>
          <p:spPr>
            <a:xfrm>
              <a:off x="2060828" y="1627274"/>
              <a:ext cx="6104964" cy="954107"/>
            </a:xfrm>
            <a:prstGeom prst="rect">
              <a:avLst/>
            </a:prstGeom>
            <a:noFill/>
          </p:spPr>
          <p:txBody>
            <a:bodyPr wrap="square" rtlCol="0">
              <a:spAutoFit/>
            </a:bodyPr>
            <a:lstStyle/>
            <a:p>
              <a:r>
                <a:rPr lang="en-US" sz="2800" dirty="0">
                  <a:latin typeface="+mj-lt"/>
                </a:rPr>
                <a:t>Make sure your student is using their paper to take notes and show their work.  </a:t>
              </a:r>
            </a:p>
          </p:txBody>
        </p:sp>
        <p:pic>
          <p:nvPicPr>
            <p:cNvPr id="16" name="Picture 15">
              <a:extLst>
                <a:ext uri="{FF2B5EF4-FFF2-40B4-BE49-F238E27FC236}">
                  <a16:creationId xmlns:a16="http://schemas.microsoft.com/office/drawing/2014/main" id="{9BC8C686-DBB4-624D-9601-5BE8F9B68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36" y="1659828"/>
              <a:ext cx="1098550" cy="889000"/>
            </a:xfrm>
            <a:prstGeom prst="rect">
              <a:avLst/>
            </a:prstGeom>
          </p:spPr>
        </p:pic>
      </p:grpSp>
      <p:grpSp>
        <p:nvGrpSpPr>
          <p:cNvPr id="25" name="Group 24">
            <a:extLst>
              <a:ext uri="{FF2B5EF4-FFF2-40B4-BE49-F238E27FC236}">
                <a16:creationId xmlns:a16="http://schemas.microsoft.com/office/drawing/2014/main" id="{0514E2A0-6B91-174E-B6B0-547DFED1E182}"/>
              </a:ext>
            </a:extLst>
          </p:cNvPr>
          <p:cNvGrpSpPr/>
          <p:nvPr/>
        </p:nvGrpSpPr>
        <p:grpSpPr>
          <a:xfrm>
            <a:off x="705993" y="4780318"/>
            <a:ext cx="7732014" cy="1412567"/>
            <a:chOff x="705993" y="4780318"/>
            <a:chExt cx="7732014" cy="1412567"/>
          </a:xfrm>
        </p:grpSpPr>
        <p:sp>
          <p:nvSpPr>
            <p:cNvPr id="8" name="Rounded Rectangle 7">
              <a:extLst>
                <a:ext uri="{FF2B5EF4-FFF2-40B4-BE49-F238E27FC236}">
                  <a16:creationId xmlns:a16="http://schemas.microsoft.com/office/drawing/2014/main" id="{25234AD7-EA11-C54E-90D2-1524F401355B}"/>
                </a:ext>
              </a:extLst>
            </p:cNvPr>
            <p:cNvSpPr/>
            <p:nvPr/>
          </p:nvSpPr>
          <p:spPr>
            <a:xfrm>
              <a:off x="705993" y="4780695"/>
              <a:ext cx="7732014" cy="1412190"/>
            </a:xfrm>
            <a:prstGeom prst="roundRect">
              <a:avLst/>
            </a:prstGeom>
            <a:solidFill>
              <a:srgbClr val="FF7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AEFA420-134A-8B47-8807-4C780B9B37E9}"/>
                </a:ext>
              </a:extLst>
            </p:cNvPr>
            <p:cNvSpPr/>
            <p:nvPr/>
          </p:nvSpPr>
          <p:spPr>
            <a:xfrm>
              <a:off x="2060829" y="4780696"/>
              <a:ext cx="6377178" cy="1412189"/>
            </a:xfrm>
            <a:prstGeom prst="roundRect">
              <a:avLst/>
            </a:prstGeom>
            <a:solidFill>
              <a:srgbClr val="FF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6785816-B0B5-FA4B-9FBB-0E37B100933F}"/>
                </a:ext>
              </a:extLst>
            </p:cNvPr>
            <p:cNvSpPr/>
            <p:nvPr/>
          </p:nvSpPr>
          <p:spPr>
            <a:xfrm>
              <a:off x="2060828" y="4780318"/>
              <a:ext cx="2742057" cy="1412189"/>
            </a:xfrm>
            <a:prstGeom prst="roundRect">
              <a:avLst>
                <a:gd name="adj" fmla="val 0"/>
              </a:avLst>
            </a:prstGeom>
            <a:solidFill>
              <a:srgbClr val="FFD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D3B30D8-B36A-A64D-8F63-C4861E2466EB}"/>
                </a:ext>
              </a:extLst>
            </p:cNvPr>
            <p:cNvGrpSpPr/>
            <p:nvPr/>
          </p:nvGrpSpPr>
          <p:grpSpPr>
            <a:xfrm>
              <a:off x="940053" y="4979017"/>
              <a:ext cx="7497954" cy="1015546"/>
              <a:chOff x="940053" y="4979017"/>
              <a:chExt cx="7497954" cy="1015546"/>
            </a:xfrm>
          </p:grpSpPr>
          <p:sp>
            <p:nvSpPr>
              <p:cNvPr id="6" name="Content Placeholder 2">
                <a:extLst>
                  <a:ext uri="{FF2B5EF4-FFF2-40B4-BE49-F238E27FC236}">
                    <a16:creationId xmlns:a16="http://schemas.microsoft.com/office/drawing/2014/main" id="{934DCEB0-1BA0-4491-AE43-3DA6E6AF65C5}"/>
                  </a:ext>
                </a:extLst>
              </p:cNvPr>
              <p:cNvSpPr txBox="1">
                <a:spLocks/>
              </p:cNvSpPr>
              <p:nvPr/>
            </p:nvSpPr>
            <p:spPr>
              <a:xfrm>
                <a:off x="2060829" y="4979017"/>
                <a:ext cx="6377178" cy="10155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Most importantly . . .</a:t>
                </a:r>
              </a:p>
            </p:txBody>
          </p:sp>
          <p:pic>
            <p:nvPicPr>
              <p:cNvPr id="20" name="Picture 19">
                <a:extLst>
                  <a:ext uri="{FF2B5EF4-FFF2-40B4-BE49-F238E27FC236}">
                    <a16:creationId xmlns:a16="http://schemas.microsoft.com/office/drawing/2014/main" id="{56275F89-2F8C-CD4D-8215-F0FB69E7C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53" y="5031868"/>
                <a:ext cx="886715" cy="842927"/>
              </a:xfrm>
              <a:prstGeom prst="rect">
                <a:avLst/>
              </a:prstGeom>
            </p:spPr>
          </p:pic>
        </p:grpSp>
      </p:grpSp>
      <p:grpSp>
        <p:nvGrpSpPr>
          <p:cNvPr id="23" name="Group 22">
            <a:extLst>
              <a:ext uri="{FF2B5EF4-FFF2-40B4-BE49-F238E27FC236}">
                <a16:creationId xmlns:a16="http://schemas.microsoft.com/office/drawing/2014/main" id="{55AC6E29-4D6D-FF41-A3E1-3BEB1F767AA5}"/>
              </a:ext>
            </a:extLst>
          </p:cNvPr>
          <p:cNvGrpSpPr/>
          <p:nvPr/>
        </p:nvGrpSpPr>
        <p:grpSpPr>
          <a:xfrm>
            <a:off x="705993" y="3091077"/>
            <a:ext cx="7732014" cy="1413794"/>
            <a:chOff x="705993" y="3091077"/>
            <a:chExt cx="7732014" cy="1413794"/>
          </a:xfrm>
        </p:grpSpPr>
        <p:sp>
          <p:nvSpPr>
            <p:cNvPr id="4" name="Rounded Rectangle 3">
              <a:extLst>
                <a:ext uri="{FF2B5EF4-FFF2-40B4-BE49-F238E27FC236}">
                  <a16:creationId xmlns:a16="http://schemas.microsoft.com/office/drawing/2014/main" id="{E3FF6C11-CF42-7447-A5A9-CA32054F123C}"/>
                </a:ext>
              </a:extLst>
            </p:cNvPr>
            <p:cNvSpPr/>
            <p:nvPr/>
          </p:nvSpPr>
          <p:spPr>
            <a:xfrm>
              <a:off x="705993" y="3092681"/>
              <a:ext cx="7732014" cy="1412190"/>
            </a:xfrm>
            <a:prstGeom prst="roundRect">
              <a:avLst/>
            </a:prstGeom>
            <a:solidFill>
              <a:srgbClr val="82D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E0F20D2-A976-6A4C-9F83-D9F3E2FD33A0}"/>
                </a:ext>
              </a:extLst>
            </p:cNvPr>
            <p:cNvSpPr/>
            <p:nvPr/>
          </p:nvSpPr>
          <p:spPr>
            <a:xfrm>
              <a:off x="2060829" y="3092680"/>
              <a:ext cx="6377178" cy="1412189"/>
            </a:xfrm>
            <a:prstGeom prst="roundRect">
              <a:avLst/>
            </a:prstGeom>
            <a:solidFill>
              <a:srgbClr val="D1F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9F84A89-108C-5943-A36E-51C3D346A8E2}"/>
                </a:ext>
              </a:extLst>
            </p:cNvPr>
            <p:cNvSpPr/>
            <p:nvPr/>
          </p:nvSpPr>
          <p:spPr>
            <a:xfrm>
              <a:off x="2060829" y="3091077"/>
              <a:ext cx="2742057" cy="1412189"/>
            </a:xfrm>
            <a:prstGeom prst="roundRect">
              <a:avLst>
                <a:gd name="adj" fmla="val 0"/>
              </a:avLst>
            </a:prstGeom>
            <a:solidFill>
              <a:srgbClr val="D1F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BE537367-C261-4AA6-92D3-03B619B89A83}"/>
                </a:ext>
              </a:extLst>
            </p:cNvPr>
            <p:cNvSpPr txBox="1">
              <a:spLocks/>
            </p:cNvSpPr>
            <p:nvPr/>
          </p:nvSpPr>
          <p:spPr>
            <a:xfrm>
              <a:off x="2060829" y="3291003"/>
              <a:ext cx="6377178" cy="10155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your student seems tired or is getting frustrated, let them take a break! The test will remember where they left off. </a:t>
              </a:r>
            </a:p>
          </p:txBody>
        </p:sp>
        <p:pic>
          <p:nvPicPr>
            <p:cNvPr id="22" name="Picture 21">
              <a:extLst>
                <a:ext uri="{FF2B5EF4-FFF2-40B4-BE49-F238E27FC236}">
                  <a16:creationId xmlns:a16="http://schemas.microsoft.com/office/drawing/2014/main" id="{7F3386FE-5046-6847-9CB7-CCBEB7C42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013" y="3351958"/>
              <a:ext cx="705862" cy="871175"/>
            </a:xfrm>
            <a:prstGeom prst="rect">
              <a:avLst/>
            </a:prstGeom>
          </p:spPr>
        </p:pic>
      </p:grpSp>
      <p:sp>
        <p:nvSpPr>
          <p:cNvPr id="2" name="Title 1">
            <a:extLst>
              <a:ext uri="{FF2B5EF4-FFF2-40B4-BE49-F238E27FC236}">
                <a16:creationId xmlns:a16="http://schemas.microsoft.com/office/drawing/2014/main" id="{570AC6C3-509B-4963-8211-2C26480E109B}"/>
              </a:ext>
            </a:extLst>
          </p:cNvPr>
          <p:cNvSpPr>
            <a:spLocks noGrp="1"/>
          </p:cNvSpPr>
          <p:nvPr>
            <p:ph type="title"/>
          </p:nvPr>
        </p:nvSpPr>
        <p:spPr>
          <a:xfrm>
            <a:off x="315468" y="263530"/>
            <a:ext cx="8513064" cy="1325563"/>
          </a:xfrm>
        </p:spPr>
        <p:txBody>
          <a:bodyPr/>
          <a:lstStyle/>
          <a:p>
            <a:r>
              <a:rPr lang="en-US" dirty="0"/>
              <a:t>Effectively Monitor the Diagnostic</a:t>
            </a:r>
          </a:p>
        </p:txBody>
      </p:sp>
    </p:spTree>
    <p:extLst>
      <p:ext uri="{BB962C8B-B14F-4D97-AF65-F5344CB8AC3E}">
        <p14:creationId xmlns:p14="http://schemas.microsoft.com/office/powerpoint/2010/main" val="19416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6E07A26-7D29-0448-8ECC-A112D1E55AE1}"/>
              </a:ext>
            </a:extLst>
          </p:cNvPr>
          <p:cNvSpPr/>
          <p:nvPr/>
        </p:nvSpPr>
        <p:spPr>
          <a:xfrm>
            <a:off x="157734" y="1293258"/>
            <a:ext cx="8828532" cy="2135742"/>
          </a:xfrm>
          <a:prstGeom prst="roundRect">
            <a:avLst/>
          </a:prstGeom>
          <a:solidFill>
            <a:srgbClr val="B92A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863C81-DC5B-4EE3-911C-582F0F3EDC26}"/>
              </a:ext>
            </a:extLst>
          </p:cNvPr>
          <p:cNvSpPr>
            <a:spLocks noGrp="1"/>
          </p:cNvSpPr>
          <p:nvPr>
            <p:ph idx="1"/>
          </p:nvPr>
        </p:nvSpPr>
        <p:spPr>
          <a:xfrm>
            <a:off x="628650" y="3859180"/>
            <a:ext cx="3453842" cy="2336483"/>
          </a:xfrm>
        </p:spPr>
        <p:txBody>
          <a:bodyPr>
            <a:normAutofit fontScale="92500" lnSpcReduction="10000"/>
          </a:bodyPr>
          <a:lstStyle/>
          <a:p>
            <a:pPr marL="0" indent="0" algn="ctr">
              <a:buNone/>
            </a:pPr>
            <a:r>
              <a:rPr lang="en-US" sz="3200" dirty="0"/>
              <a:t>We want the best data possible so your student’s teacher can provide instruction that is just right for them.  </a:t>
            </a:r>
          </a:p>
          <a:p>
            <a:pPr marL="0" indent="0" algn="ctr">
              <a:buNone/>
            </a:pPr>
            <a:endParaRPr lang="en-US" sz="4000" b="1" u="sng" dirty="0"/>
          </a:p>
        </p:txBody>
      </p:sp>
      <p:sp>
        <p:nvSpPr>
          <p:cNvPr id="6" name="Title 1">
            <a:extLst>
              <a:ext uri="{FF2B5EF4-FFF2-40B4-BE49-F238E27FC236}">
                <a16:creationId xmlns:a16="http://schemas.microsoft.com/office/drawing/2014/main" id="{CC9F219D-CDD5-CF46-9F9D-62ACBB2D4039}"/>
              </a:ext>
            </a:extLst>
          </p:cNvPr>
          <p:cNvSpPr>
            <a:spLocks noGrp="1"/>
          </p:cNvSpPr>
          <p:nvPr>
            <p:ph type="title"/>
          </p:nvPr>
        </p:nvSpPr>
        <p:spPr>
          <a:xfrm>
            <a:off x="315468" y="263530"/>
            <a:ext cx="8513064" cy="1325563"/>
          </a:xfrm>
        </p:spPr>
        <p:txBody>
          <a:bodyPr/>
          <a:lstStyle/>
          <a:p>
            <a:r>
              <a:rPr lang="en-US" dirty="0"/>
              <a:t>Effectively Monitor the Diagnostic</a:t>
            </a:r>
          </a:p>
        </p:txBody>
      </p:sp>
      <p:sp>
        <p:nvSpPr>
          <p:cNvPr id="7" name="TextBox 6">
            <a:extLst>
              <a:ext uri="{FF2B5EF4-FFF2-40B4-BE49-F238E27FC236}">
                <a16:creationId xmlns:a16="http://schemas.microsoft.com/office/drawing/2014/main" id="{3AEFC548-D6A1-1A41-BD1D-C265B8C80A52}"/>
              </a:ext>
            </a:extLst>
          </p:cNvPr>
          <p:cNvSpPr txBox="1"/>
          <p:nvPr/>
        </p:nvSpPr>
        <p:spPr>
          <a:xfrm>
            <a:off x="157734" y="1908882"/>
            <a:ext cx="8828532" cy="1200329"/>
          </a:xfrm>
          <a:prstGeom prst="rect">
            <a:avLst/>
          </a:prstGeom>
          <a:noFill/>
        </p:spPr>
        <p:txBody>
          <a:bodyPr wrap="square" rtlCol="0">
            <a:spAutoFit/>
          </a:bodyPr>
          <a:lstStyle/>
          <a:p>
            <a:pPr algn="ctr"/>
            <a:r>
              <a:rPr lang="en-US" sz="3600" dirty="0">
                <a:ln w="0"/>
                <a:solidFill>
                  <a:schemeClr val="bg1"/>
                </a:solidFill>
                <a:effectLst>
                  <a:outerShdw blurRad="38100" dist="19050" dir="2700000" algn="tl" rotWithShape="0">
                    <a:schemeClr val="dk1">
                      <a:alpha val="40000"/>
                    </a:schemeClr>
                  </a:outerShdw>
                </a:effectLst>
              </a:rPr>
              <a:t>Don’t help your student </a:t>
            </a:r>
            <a:r>
              <a:rPr lang="en-US" sz="3600" i="1" dirty="0">
                <a:ln w="0"/>
                <a:solidFill>
                  <a:schemeClr val="bg1"/>
                </a:solidFill>
                <a:effectLst>
                  <a:outerShdw blurRad="38100" dist="19050" dir="2700000" algn="tl" rotWithShape="0">
                    <a:schemeClr val="dk1">
                      <a:alpha val="40000"/>
                    </a:schemeClr>
                  </a:outerShdw>
                </a:effectLst>
              </a:rPr>
              <a:t>answer</a:t>
            </a:r>
            <a:r>
              <a:rPr lang="en-US" sz="3600" dirty="0">
                <a:ln w="0"/>
                <a:solidFill>
                  <a:schemeClr val="bg1"/>
                </a:solidFill>
                <a:effectLst>
                  <a:outerShdw blurRad="38100" dist="19050" dir="2700000" algn="tl" rotWithShape="0">
                    <a:schemeClr val="dk1">
                      <a:alpha val="40000"/>
                    </a:schemeClr>
                  </a:outerShdw>
                </a:effectLst>
              </a:rPr>
              <a:t> any questions!</a:t>
            </a:r>
          </a:p>
        </p:txBody>
      </p:sp>
      <p:pic>
        <p:nvPicPr>
          <p:cNvPr id="2" name="Picture 1">
            <a:extLst>
              <a:ext uri="{FF2B5EF4-FFF2-40B4-BE49-F238E27FC236}">
                <a16:creationId xmlns:a16="http://schemas.microsoft.com/office/drawing/2014/main" id="{0F20FD5F-2811-4D47-8410-6D747A5D814A}"/>
              </a:ext>
            </a:extLst>
          </p:cNvPr>
          <p:cNvPicPr>
            <a:picLocks noChangeAspect="1"/>
          </p:cNvPicPr>
          <p:nvPr/>
        </p:nvPicPr>
        <p:blipFill>
          <a:blip r:embed="rId3"/>
          <a:stretch>
            <a:fillRect/>
          </a:stretch>
        </p:blipFill>
        <p:spPr>
          <a:xfrm>
            <a:off x="4766541" y="3563373"/>
            <a:ext cx="3924757" cy="2817086"/>
          </a:xfrm>
          <a:prstGeom prst="rect">
            <a:avLst/>
          </a:prstGeom>
        </p:spPr>
      </p:pic>
      <p:pic>
        <p:nvPicPr>
          <p:cNvPr id="4" name="Picture 3">
            <a:extLst>
              <a:ext uri="{FF2B5EF4-FFF2-40B4-BE49-F238E27FC236}">
                <a16:creationId xmlns:a16="http://schemas.microsoft.com/office/drawing/2014/main" id="{5D5F2D0C-814C-9D40-B0E0-4EC030DDE24E}"/>
              </a:ext>
            </a:extLst>
          </p:cNvPr>
          <p:cNvPicPr>
            <a:picLocks noChangeAspect="1"/>
          </p:cNvPicPr>
          <p:nvPr/>
        </p:nvPicPr>
        <p:blipFill>
          <a:blip r:embed="rId4"/>
          <a:stretch>
            <a:fillRect/>
          </a:stretch>
        </p:blipFill>
        <p:spPr>
          <a:xfrm>
            <a:off x="5653131" y="2767664"/>
            <a:ext cx="3333135" cy="1457045"/>
          </a:xfrm>
          <a:prstGeom prst="rect">
            <a:avLst/>
          </a:prstGeom>
        </p:spPr>
      </p:pic>
      <p:pic>
        <p:nvPicPr>
          <p:cNvPr id="5" name="Picture 4">
            <a:extLst>
              <a:ext uri="{FF2B5EF4-FFF2-40B4-BE49-F238E27FC236}">
                <a16:creationId xmlns:a16="http://schemas.microsoft.com/office/drawing/2014/main" id="{A2E48DF5-7758-9D40-8B77-1EA88532A576}"/>
              </a:ext>
            </a:extLst>
          </p:cNvPr>
          <p:cNvPicPr>
            <a:picLocks noChangeAspect="1"/>
          </p:cNvPicPr>
          <p:nvPr/>
        </p:nvPicPr>
        <p:blipFill>
          <a:blip r:embed="rId5"/>
          <a:stretch>
            <a:fillRect/>
          </a:stretch>
        </p:blipFill>
        <p:spPr>
          <a:xfrm>
            <a:off x="5241208" y="5027422"/>
            <a:ext cx="3274142" cy="1475580"/>
          </a:xfrm>
          <a:prstGeom prst="rect">
            <a:avLst/>
          </a:prstGeom>
        </p:spPr>
      </p:pic>
    </p:spTree>
    <p:extLst>
      <p:ext uri="{BB962C8B-B14F-4D97-AF65-F5344CB8AC3E}">
        <p14:creationId xmlns:p14="http://schemas.microsoft.com/office/powerpoint/2010/main" val="147187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C1D16-F6CF-DB4C-A708-4310217AF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2250" y="4103434"/>
            <a:ext cx="1193800" cy="1795716"/>
          </a:xfrm>
          <a:prstGeom prst="rect">
            <a:avLst/>
          </a:prstGeom>
        </p:spPr>
      </p:pic>
      <p:pic>
        <p:nvPicPr>
          <p:cNvPr id="5" name="Picture 4">
            <a:extLst>
              <a:ext uri="{FF2B5EF4-FFF2-40B4-BE49-F238E27FC236}">
                <a16:creationId xmlns:a16="http://schemas.microsoft.com/office/drawing/2014/main" id="{D9BAE6FE-B01E-0D48-98CB-4581CDDBA9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40150" y="-4606286"/>
            <a:ext cx="7080250" cy="10505435"/>
          </a:xfrm>
          <a:prstGeom prst="rect">
            <a:avLst/>
          </a:prstGeom>
        </p:spPr>
      </p:pic>
      <p:sp>
        <p:nvSpPr>
          <p:cNvPr id="7" name="Rectangle 6">
            <a:extLst>
              <a:ext uri="{FF2B5EF4-FFF2-40B4-BE49-F238E27FC236}">
                <a16:creationId xmlns:a16="http://schemas.microsoft.com/office/drawing/2014/main" id="{9507D676-C9E1-264F-8FF3-E3CA6F28D5B2}"/>
              </a:ext>
            </a:extLst>
          </p:cNvPr>
          <p:cNvSpPr/>
          <p:nvPr/>
        </p:nvSpPr>
        <p:spPr>
          <a:xfrm>
            <a:off x="4572000" y="1041400"/>
            <a:ext cx="3501280" cy="1754326"/>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After</a:t>
            </a:r>
            <a:r>
              <a:rPr lang="en-US" sz="5400" b="0" cap="none" spc="0">
                <a:ln w="0"/>
                <a:solidFill>
                  <a:schemeClr val="tx1"/>
                </a:solidFill>
                <a:effectLst>
                  <a:outerShdw blurRad="38100" dist="19050" dir="2700000" algn="tl" rotWithShape="0">
                    <a:schemeClr val="dk1">
                      <a:alpha val="40000"/>
                    </a:schemeClr>
                  </a:outerShdw>
                </a:effectLst>
              </a:rPr>
              <a:t> the </a:t>
            </a:r>
          </a:p>
          <a:p>
            <a:pPr algn="ctr"/>
            <a:r>
              <a:rPr lang="en-US" sz="5400" b="0" cap="none" spc="0">
                <a:ln w="0"/>
                <a:solidFill>
                  <a:schemeClr val="tx1"/>
                </a:solidFill>
                <a:effectLst>
                  <a:outerShdw blurRad="38100" dist="19050" dir="2700000" algn="tl" rotWithShape="0">
                    <a:schemeClr val="dk1">
                      <a:alpha val="40000"/>
                    </a:schemeClr>
                  </a:outerShdw>
                </a:effectLst>
              </a:rPr>
              <a:t>Assessment</a:t>
            </a:r>
          </a:p>
        </p:txBody>
      </p:sp>
    </p:spTree>
    <p:extLst>
      <p:ext uri="{BB962C8B-B14F-4D97-AF65-F5344CB8AC3E}">
        <p14:creationId xmlns:p14="http://schemas.microsoft.com/office/powerpoint/2010/main" val="4093142729"/>
      </p:ext>
    </p:extLst>
  </p:cSld>
  <p:clrMapOvr>
    <a:masterClrMapping/>
  </p:clrMapOvr>
  <mc:AlternateContent xmlns:mc="http://schemas.openxmlformats.org/markup-compatibility/2006" xmlns:p14="http://schemas.microsoft.com/office/powerpoint/2010/main">
    <mc:Choice Requires="p14">
      <p:transition spd="slow" p14:dur="2000" advTm="1508"/>
    </mc:Choice>
    <mc:Fallback xmlns="">
      <p:transition spd="slow" advTm="15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58B4-C93C-4141-B0CB-651728A5CCCD}"/>
              </a:ext>
            </a:extLst>
          </p:cNvPr>
          <p:cNvSpPr>
            <a:spLocks noGrp="1"/>
          </p:cNvSpPr>
          <p:nvPr>
            <p:ph type="title"/>
          </p:nvPr>
        </p:nvSpPr>
        <p:spPr>
          <a:xfrm>
            <a:off x="628650" y="327933"/>
            <a:ext cx="7886700" cy="1325563"/>
          </a:xfrm>
        </p:spPr>
        <p:txBody>
          <a:bodyPr anchor="ctr">
            <a:normAutofit/>
          </a:bodyPr>
          <a:lstStyle/>
          <a:p>
            <a:r>
              <a:rPr lang="en-US" i="1" dirty="0">
                <a:ea typeface="+mn-lt"/>
                <a:cs typeface="+mn-lt"/>
              </a:rPr>
              <a:t>i-Ready Personalized Instruction</a:t>
            </a:r>
            <a:endParaRPr lang="en-US" dirty="0">
              <a:ea typeface="+mn-lt"/>
              <a:cs typeface="+mn-lt"/>
            </a:endParaRPr>
          </a:p>
        </p:txBody>
      </p:sp>
      <p:sp>
        <p:nvSpPr>
          <p:cNvPr id="3" name="Content Placeholder 2">
            <a:extLst>
              <a:ext uri="{FF2B5EF4-FFF2-40B4-BE49-F238E27FC236}">
                <a16:creationId xmlns:a16="http://schemas.microsoft.com/office/drawing/2014/main" id="{C942CFD4-65D0-4CAD-B44E-A4B010AF06CA}"/>
              </a:ext>
            </a:extLst>
          </p:cNvPr>
          <p:cNvSpPr>
            <a:spLocks noGrp="1"/>
          </p:cNvSpPr>
          <p:nvPr>
            <p:ph sz="half" idx="1"/>
          </p:nvPr>
        </p:nvSpPr>
        <p:spPr>
          <a:xfrm>
            <a:off x="300736" y="2032692"/>
            <a:ext cx="4271264" cy="4351338"/>
          </a:xfrm>
        </p:spPr>
        <p:txBody>
          <a:bodyPr>
            <a:normAutofit/>
          </a:bodyPr>
          <a:lstStyle/>
          <a:p>
            <a:pPr marL="0" indent="0">
              <a:buNone/>
            </a:pPr>
            <a:r>
              <a:rPr lang="en-US" i="1" dirty="0" err="1"/>
              <a:t>i</a:t>
            </a:r>
            <a:r>
              <a:rPr lang="en-US" i="1" dirty="0"/>
              <a:t>-Ready Personalized Instruction</a:t>
            </a:r>
            <a:r>
              <a:rPr lang="en-US" dirty="0"/>
              <a:t> provides students with lessons based on their individual skill level and needs, so they can learn at a pace that is just right for them. These lessons are fun and interactive to keep your student engaged as they learn.</a:t>
            </a:r>
          </a:p>
        </p:txBody>
      </p:sp>
      <p:pic>
        <p:nvPicPr>
          <p:cNvPr id="6" name="Picture 5" descr="A screen shot of a computer&#10;&#10;Description automatically generated">
            <a:extLst>
              <a:ext uri="{FF2B5EF4-FFF2-40B4-BE49-F238E27FC236}">
                <a16:creationId xmlns:a16="http://schemas.microsoft.com/office/drawing/2014/main" id="{EA2B0F4B-9974-0644-9C87-C962D4DBD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045" y="2423578"/>
            <a:ext cx="4387850" cy="2808226"/>
          </a:xfrm>
          <a:prstGeom prst="rect">
            <a:avLst/>
          </a:prstGeom>
          <a:noFill/>
        </p:spPr>
      </p:pic>
    </p:spTree>
    <p:extLst>
      <p:ext uri="{BB962C8B-B14F-4D97-AF65-F5344CB8AC3E}">
        <p14:creationId xmlns:p14="http://schemas.microsoft.com/office/powerpoint/2010/main" val="967609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0003" y="1058106"/>
            <a:ext cx="3178174" cy="523220"/>
          </a:xfrm>
          <a:prstGeom prst="rect">
            <a:avLst/>
          </a:prstGeom>
          <a:noFill/>
        </p:spPr>
        <p:txBody>
          <a:bodyPr wrap="square" rtlCol="0">
            <a:spAutoFit/>
          </a:bodyPr>
          <a:lstStyle/>
          <a:p>
            <a:pPr algn="ctr"/>
            <a:r>
              <a:rPr lang="en-US" sz="1400" b="1">
                <a:solidFill>
                  <a:schemeClr val="tx2"/>
                </a:solidFill>
              </a:rPr>
              <a:t>Emerging K – Phonics: </a:t>
            </a:r>
          </a:p>
          <a:p>
            <a:pPr algn="ctr"/>
            <a:r>
              <a:rPr lang="en-US" sz="1400" b="1"/>
              <a:t>Recognize Letters Mm, Tt</a:t>
            </a:r>
          </a:p>
        </p:txBody>
      </p:sp>
      <p:sp>
        <p:nvSpPr>
          <p:cNvPr id="11" name="Title 1"/>
          <p:cNvSpPr>
            <a:spLocks noGrp="1"/>
          </p:cNvSpPr>
          <p:nvPr>
            <p:ph type="title"/>
          </p:nvPr>
        </p:nvSpPr>
        <p:spPr>
          <a:xfrm>
            <a:off x="628650" y="0"/>
            <a:ext cx="7886700" cy="1280160"/>
          </a:xfrm>
        </p:spPr>
        <p:txBody>
          <a:bodyPr>
            <a:normAutofit fontScale="90000"/>
          </a:bodyPr>
          <a:lstStyle/>
          <a:p>
            <a:r>
              <a:rPr lang="en-US" i="1" dirty="0"/>
              <a:t>i-Ready</a:t>
            </a:r>
            <a:r>
              <a:rPr lang="en-US" dirty="0"/>
              <a:t> Online Lessons for Reading</a:t>
            </a:r>
          </a:p>
        </p:txBody>
      </p:sp>
      <p:pic>
        <p:nvPicPr>
          <p:cNvPr id="2" name="Picture 1">
            <a:extLst>
              <a:ext uri="{FF2B5EF4-FFF2-40B4-BE49-F238E27FC236}">
                <a16:creationId xmlns:a16="http://schemas.microsoft.com/office/drawing/2014/main" id="{B201E216-7B7B-4984-BB58-15929066C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366" y="1580692"/>
            <a:ext cx="2929449" cy="2195512"/>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3933FC4-5AE7-4053-AF37-32AC8538E2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1365" y="2932919"/>
            <a:ext cx="2929835" cy="2195513"/>
          </a:xfrm>
          <a:prstGeom prst="rect">
            <a:avLst/>
          </a:prstGeom>
          <a:ln>
            <a:solidFill>
              <a:schemeClr val="bg2"/>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D00EDC7-D88B-4E3C-886D-76C22FB617BB}"/>
              </a:ext>
            </a:extLst>
          </p:cNvPr>
          <p:cNvSpPr txBox="1"/>
          <p:nvPr/>
        </p:nvSpPr>
        <p:spPr>
          <a:xfrm>
            <a:off x="3388415" y="2194255"/>
            <a:ext cx="1893158" cy="738664"/>
          </a:xfrm>
          <a:prstGeom prst="rect">
            <a:avLst/>
          </a:prstGeom>
          <a:noFill/>
        </p:spPr>
        <p:txBody>
          <a:bodyPr wrap="square" rtlCol="0">
            <a:spAutoFit/>
          </a:bodyPr>
          <a:lstStyle/>
          <a:p>
            <a:pPr algn="ctr"/>
            <a:r>
              <a:rPr lang="en-US" sz="1400" b="1">
                <a:solidFill>
                  <a:schemeClr val="tx2"/>
                </a:solidFill>
              </a:rPr>
              <a:t>Grade 3 – Vocabulary: </a:t>
            </a:r>
          </a:p>
          <a:p>
            <a:pPr algn="ctr"/>
            <a:r>
              <a:rPr lang="en-US" sz="1400" b="1">
                <a:solidFill>
                  <a:schemeClr val="tx2"/>
                </a:solidFill>
              </a:rPr>
              <a:t> </a:t>
            </a:r>
            <a:r>
              <a:rPr lang="en-US" sz="1400" b="1"/>
              <a:t>Determine Word Meanings</a:t>
            </a:r>
          </a:p>
        </p:txBody>
      </p:sp>
      <p:pic>
        <p:nvPicPr>
          <p:cNvPr id="9" name="Picture 8">
            <a:extLst>
              <a:ext uri="{FF2B5EF4-FFF2-40B4-BE49-F238E27FC236}">
                <a16:creationId xmlns:a16="http://schemas.microsoft.com/office/drawing/2014/main" id="{2BA9D676-1A5E-4C77-93BC-453D0C5A69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6125" y="3966071"/>
            <a:ext cx="2929225" cy="2226596"/>
          </a:xfrm>
          <a:prstGeom prst="rect">
            <a:avLst/>
          </a:prstGeom>
          <a:ln>
            <a:solidFill>
              <a:schemeClr val="bg2"/>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24B1928-09CF-43F1-A69F-384B46B03E88}"/>
              </a:ext>
            </a:extLst>
          </p:cNvPr>
          <p:cNvSpPr txBox="1"/>
          <p:nvPr/>
        </p:nvSpPr>
        <p:spPr>
          <a:xfrm>
            <a:off x="6008812" y="2932919"/>
            <a:ext cx="2083851" cy="954107"/>
          </a:xfrm>
          <a:prstGeom prst="rect">
            <a:avLst/>
          </a:prstGeom>
          <a:noFill/>
        </p:spPr>
        <p:txBody>
          <a:bodyPr wrap="square" rtlCol="0">
            <a:spAutoFit/>
          </a:bodyPr>
          <a:lstStyle/>
          <a:p>
            <a:pPr algn="ctr"/>
            <a:r>
              <a:rPr lang="en-US" sz="1400" b="1">
                <a:solidFill>
                  <a:schemeClr val="tx2"/>
                </a:solidFill>
              </a:rPr>
              <a:t>Grade 7 – Reading Comprehension: </a:t>
            </a:r>
          </a:p>
          <a:p>
            <a:pPr algn="ctr"/>
            <a:r>
              <a:rPr lang="en-US" sz="1400" b="1"/>
              <a:t>Citing Evidence: Informational Text</a:t>
            </a:r>
          </a:p>
        </p:txBody>
      </p:sp>
    </p:spTree>
    <p:extLst>
      <p:ext uri="{BB962C8B-B14F-4D97-AF65-F5344CB8AC3E}">
        <p14:creationId xmlns:p14="http://schemas.microsoft.com/office/powerpoint/2010/main" val="3235789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28650" y="0"/>
            <a:ext cx="7886700" cy="1280160"/>
          </a:xfrm>
        </p:spPr>
        <p:txBody>
          <a:bodyPr>
            <a:normAutofit fontScale="90000"/>
          </a:bodyPr>
          <a:lstStyle/>
          <a:p>
            <a:r>
              <a:rPr lang="en-US" i="1" dirty="0"/>
              <a:t>i-Ready </a:t>
            </a:r>
            <a:r>
              <a:rPr lang="en-US" dirty="0"/>
              <a:t>Online Lessons for Mathematics</a:t>
            </a:r>
          </a:p>
        </p:txBody>
      </p:sp>
      <p:pic>
        <p:nvPicPr>
          <p:cNvPr id="3" name="Picture 2">
            <a:extLst>
              <a:ext uri="{FF2B5EF4-FFF2-40B4-BE49-F238E27FC236}">
                <a16:creationId xmlns:a16="http://schemas.microsoft.com/office/drawing/2014/main" id="{3F864F55-43B0-47C5-AE43-90327312E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1950975"/>
            <a:ext cx="2929449" cy="2200493"/>
          </a:xfrm>
          <a:prstGeom prst="rect">
            <a:avLst/>
          </a:prstGeom>
          <a:ln>
            <a:solidFill>
              <a:schemeClr val="bg2"/>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06074F6-24EB-4B4F-ADF1-F9C49ABFFF4E}"/>
              </a:ext>
            </a:extLst>
          </p:cNvPr>
          <p:cNvSpPr txBox="1"/>
          <p:nvPr/>
        </p:nvSpPr>
        <p:spPr>
          <a:xfrm>
            <a:off x="947462" y="966227"/>
            <a:ext cx="2291825" cy="954107"/>
          </a:xfrm>
          <a:prstGeom prst="rect">
            <a:avLst/>
          </a:prstGeom>
          <a:noFill/>
        </p:spPr>
        <p:txBody>
          <a:bodyPr wrap="square" rtlCol="0">
            <a:spAutoFit/>
          </a:bodyPr>
          <a:lstStyle/>
          <a:p>
            <a:pPr algn="ctr"/>
            <a:r>
              <a:rPr lang="en-US" sz="1400" b="1">
                <a:solidFill>
                  <a:schemeClr val="tx2"/>
                </a:solidFill>
              </a:rPr>
              <a:t>Grade K – Number and Operations: </a:t>
            </a:r>
          </a:p>
          <a:p>
            <a:pPr algn="ctr"/>
            <a:r>
              <a:rPr lang="en-US" sz="1400" b="1"/>
              <a:t>Count Up to 10 Objects in Different Arrangements</a:t>
            </a:r>
          </a:p>
        </p:txBody>
      </p:sp>
      <p:pic>
        <p:nvPicPr>
          <p:cNvPr id="14" name="Picture 13">
            <a:extLst>
              <a:ext uri="{FF2B5EF4-FFF2-40B4-BE49-F238E27FC236}">
                <a16:creationId xmlns:a16="http://schemas.microsoft.com/office/drawing/2014/main" id="{DCCADDD2-8A7D-4E75-B064-177A87291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6588" y="2774919"/>
            <a:ext cx="2931020" cy="2200492"/>
          </a:xfrm>
          <a:prstGeom prst="rect">
            <a:avLst/>
          </a:prstGeom>
          <a:ln>
            <a:solidFill>
              <a:schemeClr val="bg2"/>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C70404C9-836F-4A41-9CE3-858DEFA28426}"/>
              </a:ext>
            </a:extLst>
          </p:cNvPr>
          <p:cNvSpPr txBox="1"/>
          <p:nvPr/>
        </p:nvSpPr>
        <p:spPr>
          <a:xfrm>
            <a:off x="3568866" y="1744612"/>
            <a:ext cx="2246465" cy="954107"/>
          </a:xfrm>
          <a:prstGeom prst="rect">
            <a:avLst/>
          </a:prstGeom>
          <a:noFill/>
        </p:spPr>
        <p:txBody>
          <a:bodyPr wrap="square" rtlCol="0">
            <a:spAutoFit/>
          </a:bodyPr>
          <a:lstStyle/>
          <a:p>
            <a:pPr algn="ctr"/>
            <a:r>
              <a:rPr lang="en-US" sz="1400" b="1">
                <a:solidFill>
                  <a:schemeClr val="tx2"/>
                </a:solidFill>
              </a:rPr>
              <a:t>Grade 3 – Measurement and Data: </a:t>
            </a:r>
          </a:p>
          <a:p>
            <a:pPr algn="ctr"/>
            <a:r>
              <a:rPr lang="en-US" sz="1400" b="1"/>
              <a:t>Solve Problems Using Scaled Picture Graphs</a:t>
            </a:r>
          </a:p>
        </p:txBody>
      </p:sp>
      <p:pic>
        <p:nvPicPr>
          <p:cNvPr id="16" name="Picture 15">
            <a:extLst>
              <a:ext uri="{FF2B5EF4-FFF2-40B4-BE49-F238E27FC236}">
                <a16:creationId xmlns:a16="http://schemas.microsoft.com/office/drawing/2014/main" id="{B87BBE64-FBCB-47D7-9E83-EE415D6352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6329" y="3964211"/>
            <a:ext cx="2946952" cy="2148401"/>
          </a:xfrm>
          <a:prstGeom prst="rect">
            <a:avLst/>
          </a:prstGeom>
          <a:ln>
            <a:solidFill>
              <a:schemeClr val="bg2"/>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14B0AB30-AC91-41BD-AEBB-66F408271618}"/>
              </a:ext>
            </a:extLst>
          </p:cNvPr>
          <p:cNvSpPr txBox="1"/>
          <p:nvPr/>
        </p:nvSpPr>
        <p:spPr>
          <a:xfrm>
            <a:off x="6405091" y="3164171"/>
            <a:ext cx="1749429" cy="738664"/>
          </a:xfrm>
          <a:prstGeom prst="rect">
            <a:avLst/>
          </a:prstGeom>
          <a:noFill/>
        </p:spPr>
        <p:txBody>
          <a:bodyPr wrap="square" rtlCol="0">
            <a:spAutoFit/>
          </a:bodyPr>
          <a:lstStyle/>
          <a:p>
            <a:pPr algn="ctr"/>
            <a:r>
              <a:rPr lang="en-US" sz="1400" b="1">
                <a:solidFill>
                  <a:schemeClr val="tx2"/>
                </a:solidFill>
              </a:rPr>
              <a:t>Grade 7 – Geometry: </a:t>
            </a:r>
          </a:p>
          <a:p>
            <a:pPr algn="ctr"/>
            <a:r>
              <a:rPr lang="en-US" sz="1400" b="1"/>
              <a:t>Construction of Triangles</a:t>
            </a:r>
          </a:p>
        </p:txBody>
      </p:sp>
    </p:spTree>
    <p:extLst>
      <p:ext uri="{BB962C8B-B14F-4D97-AF65-F5344CB8AC3E}">
        <p14:creationId xmlns:p14="http://schemas.microsoft.com/office/powerpoint/2010/main" val="3063205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9DB5696F-6CD9-E544-A276-0A780328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956"/>
            <a:ext cx="9144000" cy="5000625"/>
          </a:xfrm>
          <a:prstGeom prst="rect">
            <a:avLst/>
          </a:prstGeom>
        </p:spPr>
      </p:pic>
      <p:pic>
        <p:nvPicPr>
          <p:cNvPr id="10" name="Picture 9" descr="A close up of a logo&#10;&#10;Description automatically generated">
            <a:extLst>
              <a:ext uri="{FF2B5EF4-FFF2-40B4-BE49-F238E27FC236}">
                <a16:creationId xmlns:a16="http://schemas.microsoft.com/office/drawing/2014/main" id="{DE9B374F-3433-924E-A6CC-CC489F6E4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954" y="1493977"/>
            <a:ext cx="6246091" cy="3948545"/>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9F759985-D447-4747-82CC-F2BC315EC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8954" y="1493976"/>
            <a:ext cx="6246091" cy="3948545"/>
          </a:xfrm>
          <a:prstGeom prst="rect">
            <a:avLst/>
          </a:prstGeom>
        </p:spPr>
      </p:pic>
      <p:sp>
        <p:nvSpPr>
          <p:cNvPr id="31" name="Rounded Rectangle 30">
            <a:extLst>
              <a:ext uri="{FF2B5EF4-FFF2-40B4-BE49-F238E27FC236}">
                <a16:creationId xmlns:a16="http://schemas.microsoft.com/office/drawing/2014/main" id="{C254892F-1BE5-474D-AC8D-38DB0AC5B57C}"/>
              </a:ext>
            </a:extLst>
          </p:cNvPr>
          <p:cNvSpPr/>
          <p:nvPr/>
        </p:nvSpPr>
        <p:spPr>
          <a:xfrm>
            <a:off x="3681366" y="4782630"/>
            <a:ext cx="495596" cy="628361"/>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p:cNvSpPr/>
          <p:nvPr/>
        </p:nvSpPr>
        <p:spPr>
          <a:xfrm>
            <a:off x="2417379" y="1998052"/>
            <a:ext cx="1789429" cy="272667"/>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D8DB99DE-958D-B04B-BF79-7766303D66C3}"/>
              </a:ext>
            </a:extLst>
          </p:cNvPr>
          <p:cNvSpPr/>
          <p:nvPr/>
        </p:nvSpPr>
        <p:spPr>
          <a:xfrm>
            <a:off x="4868597" y="1998052"/>
            <a:ext cx="1789429" cy="272667"/>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B2960EF3-7CD0-0D49-AA09-9240898DE033}"/>
              </a:ext>
            </a:extLst>
          </p:cNvPr>
          <p:cNvSpPr/>
          <p:nvPr/>
        </p:nvSpPr>
        <p:spPr>
          <a:xfrm>
            <a:off x="3312093" y="3997498"/>
            <a:ext cx="390293" cy="418908"/>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descr="A screenshot of a cell phone&#10;&#10;Description automatically generated">
            <a:extLst>
              <a:ext uri="{FF2B5EF4-FFF2-40B4-BE49-F238E27FC236}">
                <a16:creationId xmlns:a16="http://schemas.microsoft.com/office/drawing/2014/main" id="{362769E5-A94F-4846-9073-CFB80158B6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8954" y="1493975"/>
            <a:ext cx="6246091" cy="3948545"/>
          </a:xfrm>
          <a:prstGeom prst="rect">
            <a:avLst/>
          </a:prstGeom>
        </p:spPr>
      </p:pic>
      <p:sp>
        <p:nvSpPr>
          <p:cNvPr id="35" name="Rounded Rectangle 34">
            <a:extLst>
              <a:ext uri="{FF2B5EF4-FFF2-40B4-BE49-F238E27FC236}">
                <a16:creationId xmlns:a16="http://schemas.microsoft.com/office/drawing/2014/main" id="{C89C9B77-6A47-B649-9ECE-7F0C4B3800E0}"/>
              </a:ext>
            </a:extLst>
          </p:cNvPr>
          <p:cNvSpPr/>
          <p:nvPr/>
        </p:nvSpPr>
        <p:spPr>
          <a:xfrm>
            <a:off x="3923469" y="4393413"/>
            <a:ext cx="1310683" cy="272667"/>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28041D3-D54A-1540-BA04-B1DB29E65B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48953" y="1493975"/>
            <a:ext cx="6246090" cy="3948545"/>
          </a:xfrm>
          <a:prstGeom prst="rect">
            <a:avLst/>
          </a:prstGeom>
        </p:spPr>
      </p:pic>
      <p:sp>
        <p:nvSpPr>
          <p:cNvPr id="33" name="Rounded Rectangle 32">
            <a:extLst>
              <a:ext uri="{FF2B5EF4-FFF2-40B4-BE49-F238E27FC236}">
                <a16:creationId xmlns:a16="http://schemas.microsoft.com/office/drawing/2014/main" id="{B2681835-AABC-FB4D-876D-D2776D16235B}"/>
              </a:ext>
            </a:extLst>
          </p:cNvPr>
          <p:cNvSpPr/>
          <p:nvPr/>
        </p:nvSpPr>
        <p:spPr>
          <a:xfrm>
            <a:off x="4274414" y="4793139"/>
            <a:ext cx="594184" cy="628361"/>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descr="A screenshot of a video game&#10;&#10;Description automatically generated">
            <a:extLst>
              <a:ext uri="{FF2B5EF4-FFF2-40B4-BE49-F238E27FC236}">
                <a16:creationId xmlns:a16="http://schemas.microsoft.com/office/drawing/2014/main" id="{684EB457-881F-BB46-B72D-15C16C1193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953" y="1493973"/>
            <a:ext cx="6246091" cy="3948545"/>
          </a:xfrm>
          <a:prstGeom prst="rect">
            <a:avLst/>
          </a:prstGeom>
        </p:spPr>
      </p:pic>
      <p:sp>
        <p:nvSpPr>
          <p:cNvPr id="34" name="Rounded Rectangle 33">
            <a:extLst>
              <a:ext uri="{FF2B5EF4-FFF2-40B4-BE49-F238E27FC236}">
                <a16:creationId xmlns:a16="http://schemas.microsoft.com/office/drawing/2014/main" id="{8DC9EDD4-64EC-F040-A77A-DFC3ADD58572}"/>
              </a:ext>
            </a:extLst>
          </p:cNvPr>
          <p:cNvSpPr/>
          <p:nvPr/>
        </p:nvSpPr>
        <p:spPr>
          <a:xfrm>
            <a:off x="4966050" y="4805025"/>
            <a:ext cx="425757" cy="628361"/>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6342" y="0"/>
            <a:ext cx="9144000" cy="1325563"/>
          </a:xfrm>
        </p:spPr>
        <p:txBody>
          <a:bodyPr/>
          <a:lstStyle/>
          <a:p>
            <a:r>
              <a:rPr lang="en-US"/>
              <a:t>K–2 </a:t>
            </a:r>
            <a:r>
              <a:rPr lang="en-US" sz="4400"/>
              <a:t>Student Dashboard</a:t>
            </a:r>
          </a:p>
        </p:txBody>
      </p:sp>
    </p:spTree>
    <p:extLst>
      <p:ext uri="{BB962C8B-B14F-4D97-AF65-F5344CB8AC3E}">
        <p14:creationId xmlns:p14="http://schemas.microsoft.com/office/powerpoint/2010/main" val="15223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animBg="1"/>
      <p:bldP spid="13" grpId="0" animBg="1"/>
      <p:bldP spid="18" grpId="0" animBg="1"/>
      <p:bldP spid="35" grpId="0" animBg="1"/>
      <p:bldP spid="35" grpId="1"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8895"/>
            <a:ext cx="7886700" cy="1325563"/>
          </a:xfrm>
        </p:spPr>
        <p:txBody>
          <a:bodyPr>
            <a:normAutofit/>
          </a:bodyPr>
          <a:lstStyle/>
          <a:p>
            <a:r>
              <a:rPr lang="en-US" sz="4400"/>
              <a:t>  Agenda</a:t>
            </a:r>
          </a:p>
        </p:txBody>
      </p:sp>
      <p:sp>
        <p:nvSpPr>
          <p:cNvPr id="6" name="Content Placeholder 2">
            <a:extLst>
              <a:ext uri="{FF2B5EF4-FFF2-40B4-BE49-F238E27FC236}">
                <a16:creationId xmlns:a16="http://schemas.microsoft.com/office/drawing/2014/main" id="{A550B480-EBE2-4E8A-81F9-15A56ADAF904}"/>
              </a:ext>
            </a:extLst>
          </p:cNvPr>
          <p:cNvSpPr txBox="1">
            <a:spLocks/>
          </p:cNvSpPr>
          <p:nvPr/>
        </p:nvSpPr>
        <p:spPr>
          <a:xfrm>
            <a:off x="1362603" y="2048373"/>
            <a:ext cx="641879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err="1"/>
              <a:t>i</a:t>
            </a:r>
            <a:r>
              <a:rPr lang="en-US" i="1" dirty="0"/>
              <a:t>-Ready </a:t>
            </a:r>
            <a:r>
              <a:rPr lang="en-US" dirty="0"/>
              <a:t>Overview</a:t>
            </a:r>
            <a:r>
              <a:rPr lang="en-US" i="1" dirty="0"/>
              <a:t> </a:t>
            </a:r>
            <a:endParaRPr lang="en-US" dirty="0"/>
          </a:p>
          <a:p>
            <a:r>
              <a:rPr lang="en-US" dirty="0"/>
              <a:t>Explain How the Diagnostic Works and How It Can Be Delivered at Home</a:t>
            </a:r>
          </a:p>
          <a:p>
            <a:r>
              <a:rPr lang="en-US" dirty="0"/>
              <a:t>Explore </a:t>
            </a:r>
            <a:r>
              <a:rPr lang="en-US" i="1" dirty="0" err="1"/>
              <a:t>i</a:t>
            </a:r>
            <a:r>
              <a:rPr lang="en-US" i="1" dirty="0"/>
              <a:t>-Ready</a:t>
            </a:r>
            <a:r>
              <a:rPr lang="en-US" dirty="0"/>
              <a:t> Resources for At-Home Learning</a:t>
            </a:r>
          </a:p>
          <a:p>
            <a:r>
              <a:rPr lang="en-US" i="1" dirty="0" err="1"/>
              <a:t>i</a:t>
            </a:r>
            <a:r>
              <a:rPr lang="en-US" i="1" dirty="0"/>
              <a:t>-Ready</a:t>
            </a:r>
            <a:r>
              <a:rPr lang="en-US" dirty="0"/>
              <a:t> Q&amp;A!</a:t>
            </a:r>
          </a:p>
          <a:p>
            <a:pPr lvl="1"/>
            <a:endParaRPr lang="en-US" sz="2800" dirty="0"/>
          </a:p>
        </p:txBody>
      </p:sp>
      <p:pic>
        <p:nvPicPr>
          <p:cNvPr id="4" name="Picture 3" descr="A close up of a sign&#10;&#10;Description automatically generated">
            <a:extLst>
              <a:ext uri="{FF2B5EF4-FFF2-40B4-BE49-F238E27FC236}">
                <a16:creationId xmlns:a16="http://schemas.microsoft.com/office/drawing/2014/main" id="{A701827F-1AB9-FB4C-95DB-0A64B01294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477" y="458289"/>
            <a:ext cx="1114708" cy="1106774"/>
          </a:xfrm>
          <a:prstGeom prst="rect">
            <a:avLst/>
          </a:prstGeom>
        </p:spPr>
      </p:pic>
    </p:spTree>
    <p:extLst>
      <p:ext uri="{BB962C8B-B14F-4D97-AF65-F5344CB8AC3E}">
        <p14:creationId xmlns:p14="http://schemas.microsoft.com/office/powerpoint/2010/main" val="4120217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9DB5696F-6CD9-E544-A276-0A780328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956"/>
            <a:ext cx="9144000" cy="5000625"/>
          </a:xfrm>
          <a:prstGeom prst="rect">
            <a:avLst/>
          </a:prstGeom>
        </p:spPr>
      </p:pic>
      <p:pic>
        <p:nvPicPr>
          <p:cNvPr id="10" name="Picture 9">
            <a:extLst>
              <a:ext uri="{FF2B5EF4-FFF2-40B4-BE49-F238E27FC236}">
                <a16:creationId xmlns:a16="http://schemas.microsoft.com/office/drawing/2014/main" id="{DE9B374F-3433-924E-A6CC-CC489F6E49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48954" y="1493977"/>
            <a:ext cx="6246090" cy="3948545"/>
          </a:xfrm>
          <a:prstGeom prst="rect">
            <a:avLst/>
          </a:prstGeom>
        </p:spPr>
      </p:pic>
      <p:pic>
        <p:nvPicPr>
          <p:cNvPr id="16" name="Picture 15">
            <a:extLst>
              <a:ext uri="{FF2B5EF4-FFF2-40B4-BE49-F238E27FC236}">
                <a16:creationId xmlns:a16="http://schemas.microsoft.com/office/drawing/2014/main" id="{9F759985-D447-4747-82CC-F2BC315ECF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48954" y="1493976"/>
            <a:ext cx="6246090" cy="3948545"/>
          </a:xfrm>
          <a:prstGeom prst="rect">
            <a:avLst/>
          </a:prstGeom>
        </p:spPr>
      </p:pic>
      <p:sp>
        <p:nvSpPr>
          <p:cNvPr id="31" name="Rounded Rectangle 30">
            <a:extLst>
              <a:ext uri="{FF2B5EF4-FFF2-40B4-BE49-F238E27FC236}">
                <a16:creationId xmlns:a16="http://schemas.microsoft.com/office/drawing/2014/main" id="{C254892F-1BE5-474D-AC8D-38DB0AC5B57C}"/>
              </a:ext>
            </a:extLst>
          </p:cNvPr>
          <p:cNvSpPr/>
          <p:nvPr/>
        </p:nvSpPr>
        <p:spPr>
          <a:xfrm>
            <a:off x="3681366" y="4782630"/>
            <a:ext cx="495596" cy="628361"/>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p:cNvSpPr/>
          <p:nvPr/>
        </p:nvSpPr>
        <p:spPr>
          <a:xfrm>
            <a:off x="2217683" y="1998052"/>
            <a:ext cx="2081048" cy="377286"/>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D8DB99DE-958D-B04B-BF79-7766303D66C3}"/>
              </a:ext>
            </a:extLst>
          </p:cNvPr>
          <p:cNvSpPr/>
          <p:nvPr/>
        </p:nvSpPr>
        <p:spPr>
          <a:xfrm>
            <a:off x="4677103" y="1998052"/>
            <a:ext cx="2081048" cy="377286"/>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62769E5-A94F-4846-9073-CFB80158B60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8954" y="1493975"/>
            <a:ext cx="6246090" cy="3948545"/>
          </a:xfrm>
          <a:prstGeom prst="rect">
            <a:avLst/>
          </a:prstGeom>
        </p:spPr>
      </p:pic>
      <p:sp>
        <p:nvSpPr>
          <p:cNvPr id="35" name="Rounded Rectangle 34">
            <a:extLst>
              <a:ext uri="{FF2B5EF4-FFF2-40B4-BE49-F238E27FC236}">
                <a16:creationId xmlns:a16="http://schemas.microsoft.com/office/drawing/2014/main" id="{C89C9B77-6A47-B649-9ECE-7F0C4B3800E0}"/>
              </a:ext>
            </a:extLst>
          </p:cNvPr>
          <p:cNvSpPr/>
          <p:nvPr/>
        </p:nvSpPr>
        <p:spPr>
          <a:xfrm>
            <a:off x="3923469" y="4288795"/>
            <a:ext cx="1310683" cy="293715"/>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28041D3-D54A-1540-BA04-B1DB29E65B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48953" y="1493975"/>
            <a:ext cx="6246090" cy="3948544"/>
          </a:xfrm>
          <a:prstGeom prst="rect">
            <a:avLst/>
          </a:prstGeom>
        </p:spPr>
      </p:pic>
      <p:sp>
        <p:nvSpPr>
          <p:cNvPr id="33" name="Rounded Rectangle 32">
            <a:extLst>
              <a:ext uri="{FF2B5EF4-FFF2-40B4-BE49-F238E27FC236}">
                <a16:creationId xmlns:a16="http://schemas.microsoft.com/office/drawing/2014/main" id="{B2681835-AABC-FB4D-876D-D2776D16235B}"/>
              </a:ext>
            </a:extLst>
          </p:cNvPr>
          <p:cNvSpPr/>
          <p:nvPr/>
        </p:nvSpPr>
        <p:spPr>
          <a:xfrm>
            <a:off x="4274414" y="4793139"/>
            <a:ext cx="594184" cy="628361"/>
          </a:xfrm>
          <a:prstGeom prst="roundRect">
            <a:avLst>
              <a:gd name="adj" fmla="val 21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684EB457-881F-BB46-B72D-15C16C11933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48953" y="1493973"/>
            <a:ext cx="6246090" cy="3948545"/>
          </a:xfrm>
          <a:prstGeom prst="rect">
            <a:avLst/>
          </a:prstGeom>
        </p:spPr>
      </p:pic>
      <p:sp>
        <p:nvSpPr>
          <p:cNvPr id="2" name="Title 1"/>
          <p:cNvSpPr>
            <a:spLocks noGrp="1"/>
          </p:cNvSpPr>
          <p:nvPr>
            <p:ph type="title"/>
          </p:nvPr>
        </p:nvSpPr>
        <p:spPr>
          <a:xfrm>
            <a:off x="86342" y="0"/>
            <a:ext cx="9144000" cy="1325563"/>
          </a:xfrm>
        </p:spPr>
        <p:txBody>
          <a:bodyPr/>
          <a:lstStyle/>
          <a:p>
            <a:r>
              <a:rPr lang="en-US" dirty="0"/>
              <a:t>3–8 </a:t>
            </a:r>
            <a:r>
              <a:rPr lang="en-US" sz="4400" dirty="0"/>
              <a:t>Student Dashboard</a:t>
            </a:r>
          </a:p>
        </p:txBody>
      </p:sp>
    </p:spTree>
    <p:extLst>
      <p:ext uri="{BB962C8B-B14F-4D97-AF65-F5344CB8AC3E}">
        <p14:creationId xmlns:p14="http://schemas.microsoft.com/office/powerpoint/2010/main" val="38605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animBg="1"/>
      <p:bldP spid="13" grpId="0" animBg="1"/>
      <p:bldP spid="35" grpId="0" animBg="1"/>
      <p:bldP spid="35" grpId="1"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82EB58-752A-1341-BFB8-DCCABEDDB2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0150" y="-4606286"/>
            <a:ext cx="7080249" cy="10505435"/>
          </a:xfrm>
          <a:prstGeom prst="rect">
            <a:avLst/>
          </a:prstGeom>
        </p:spPr>
      </p:pic>
      <p:sp>
        <p:nvSpPr>
          <p:cNvPr id="5" name="Rectangle 4">
            <a:extLst>
              <a:ext uri="{FF2B5EF4-FFF2-40B4-BE49-F238E27FC236}">
                <a16:creationId xmlns:a16="http://schemas.microsoft.com/office/drawing/2014/main" id="{D1F442F8-88B9-FB48-B574-216DFF40CA1D}"/>
              </a:ext>
            </a:extLst>
          </p:cNvPr>
          <p:cNvSpPr/>
          <p:nvPr/>
        </p:nvSpPr>
        <p:spPr>
          <a:xfrm>
            <a:off x="3986460" y="1162423"/>
            <a:ext cx="4672369" cy="923330"/>
          </a:xfrm>
          <a:prstGeom prst="rect">
            <a:avLst/>
          </a:prstGeom>
          <a:noFill/>
        </p:spPr>
        <p:txBody>
          <a:bodyPr wrap="none" lIns="91440" tIns="45720" rIns="91440" bIns="45720">
            <a:spAutoFit/>
          </a:bodyPr>
          <a:lstStyle/>
          <a:p>
            <a:pPr algn="ctr"/>
            <a:r>
              <a:rPr lang="en-US" sz="5400">
                <a:ln w="0"/>
                <a:solidFill>
                  <a:schemeClr val="bg1"/>
                </a:solidFill>
                <a:effectLst>
                  <a:outerShdw blurRad="38100" dist="19050" dir="2700000" algn="tl" rotWithShape="0">
                    <a:schemeClr val="dk1">
                      <a:alpha val="40000"/>
                    </a:schemeClr>
                  </a:outerShdw>
                </a:effectLst>
              </a:rPr>
              <a:t>Getting Support</a:t>
            </a:r>
            <a:endParaRPr lang="en-US" sz="5400" b="0" cap="none" spc="0">
              <a:ln w="0"/>
              <a:solidFill>
                <a:schemeClr val="bg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FEF11843-DF37-734D-97B9-E77C127CC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2250" y="4103434"/>
            <a:ext cx="1193800" cy="1795716"/>
          </a:xfrm>
          <a:prstGeom prst="rect">
            <a:avLst/>
          </a:prstGeom>
        </p:spPr>
      </p:pic>
    </p:spTree>
    <p:extLst>
      <p:ext uri="{BB962C8B-B14F-4D97-AF65-F5344CB8AC3E}">
        <p14:creationId xmlns:p14="http://schemas.microsoft.com/office/powerpoint/2010/main" val="1923750436"/>
      </p:ext>
    </p:extLst>
  </p:cSld>
  <p:clrMapOvr>
    <a:masterClrMapping/>
  </p:clrMapOvr>
  <mc:AlternateContent xmlns:mc="http://schemas.openxmlformats.org/markup-compatibility/2006" xmlns:p14="http://schemas.microsoft.com/office/powerpoint/2010/main">
    <mc:Choice Requires="p14">
      <p:transition spd="slow" p14:dur="2000" advTm="1508"/>
    </mc:Choice>
    <mc:Fallback xmlns="">
      <p:transition spd="slow" advTm="150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93A573-093F-43E6-BBBA-9B69391333A4}"/>
              </a:ext>
            </a:extLst>
          </p:cNvPr>
          <p:cNvSpPr>
            <a:spLocks noGrp="1"/>
          </p:cNvSpPr>
          <p:nvPr>
            <p:ph type="title"/>
          </p:nvPr>
        </p:nvSpPr>
        <p:spPr>
          <a:xfrm>
            <a:off x="220195" y="112384"/>
            <a:ext cx="8703609" cy="1325563"/>
          </a:xfrm>
        </p:spPr>
        <p:txBody>
          <a:bodyPr>
            <a:normAutofit/>
          </a:bodyPr>
          <a:lstStyle/>
          <a:p>
            <a:r>
              <a:rPr lang="en-US" sz="4000"/>
              <a:t>Administering the Diagnostic at Home</a:t>
            </a:r>
          </a:p>
        </p:txBody>
      </p:sp>
      <p:sp>
        <p:nvSpPr>
          <p:cNvPr id="2" name="Rounded Rectangle 1">
            <a:extLst>
              <a:ext uri="{FF2B5EF4-FFF2-40B4-BE49-F238E27FC236}">
                <a16:creationId xmlns:a16="http://schemas.microsoft.com/office/drawing/2014/main" id="{63C7995D-A14F-9346-89D2-25D9F7E4CA15}"/>
              </a:ext>
            </a:extLst>
          </p:cNvPr>
          <p:cNvSpPr>
            <a:spLocks noChangeAspect="1"/>
          </p:cNvSpPr>
          <p:nvPr/>
        </p:nvSpPr>
        <p:spPr>
          <a:xfrm>
            <a:off x="1408883" y="1437947"/>
            <a:ext cx="6326234" cy="4769433"/>
          </a:xfrm>
          <a:prstGeom prst="roundRect">
            <a:avLst>
              <a:gd name="adj" fmla="val 9868"/>
            </a:avLst>
          </a:prstGeom>
          <a:blipFill dpi="0" rotWithShape="1">
            <a:blip r:embed="rId3">
              <a:extLst>
                <a:ext uri="{28A0092B-C50C-407E-A947-70E740481C1C}">
                  <a14:useLocalDpi xmlns:a14="http://schemas.microsoft.com/office/drawing/2010/main" val="0"/>
                </a:ext>
              </a:extLst>
            </a:blip>
            <a:srcRect/>
            <a:stretch>
              <a:fillRect l="-57" t="-6156" r="-5697" b="-2322"/>
            </a:stretch>
          </a:blipFill>
          <a:ln w="57150">
            <a:solidFill>
              <a:srgbClr val="FF751A"/>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856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CE2342-9A41-FE44-9FF5-DF0F291AE2D5}"/>
              </a:ext>
            </a:extLst>
          </p:cNvPr>
          <p:cNvSpPr txBox="1">
            <a:spLocks/>
          </p:cNvSpPr>
          <p:nvPr/>
        </p:nvSpPr>
        <p:spPr>
          <a:xfrm>
            <a:off x="220195" y="112384"/>
            <a:ext cx="870360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000" dirty="0"/>
              <a:t>Administering the Diagnostic at Home</a:t>
            </a:r>
          </a:p>
        </p:txBody>
      </p:sp>
      <p:pic>
        <p:nvPicPr>
          <p:cNvPr id="3" name="Picture 2" descr="A screenshot of a cell phone&#10;&#10;Description automatically generated">
            <a:extLst>
              <a:ext uri="{FF2B5EF4-FFF2-40B4-BE49-F238E27FC236}">
                <a16:creationId xmlns:a16="http://schemas.microsoft.com/office/drawing/2014/main" id="{10BE1266-AA5B-0F46-BC88-8BE62011F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642" y="931334"/>
            <a:ext cx="4346713" cy="5554134"/>
          </a:xfrm>
          <a:prstGeom prst="rect">
            <a:avLst/>
          </a:prstGeom>
        </p:spPr>
      </p:pic>
    </p:spTree>
    <p:extLst>
      <p:ext uri="{BB962C8B-B14F-4D97-AF65-F5344CB8AC3E}">
        <p14:creationId xmlns:p14="http://schemas.microsoft.com/office/powerpoint/2010/main" val="2427800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8AF8EF-F1E9-704A-884F-1115D96EE8E4}"/>
              </a:ext>
            </a:extLst>
          </p:cNvPr>
          <p:cNvPicPr>
            <a:picLocks noChangeAspect="1"/>
          </p:cNvPicPr>
          <p:nvPr/>
        </p:nvPicPr>
        <p:blipFill>
          <a:blip r:embed="rId3"/>
          <a:stretch>
            <a:fillRect/>
          </a:stretch>
        </p:blipFill>
        <p:spPr>
          <a:xfrm>
            <a:off x="833299" y="1214000"/>
            <a:ext cx="2201197" cy="1614211"/>
          </a:xfrm>
          <a:prstGeom prst="rect">
            <a:avLst/>
          </a:prstGeom>
        </p:spPr>
      </p:pic>
      <p:pic>
        <p:nvPicPr>
          <p:cNvPr id="6" name="Picture 5">
            <a:extLst>
              <a:ext uri="{FF2B5EF4-FFF2-40B4-BE49-F238E27FC236}">
                <a16:creationId xmlns:a16="http://schemas.microsoft.com/office/drawing/2014/main" id="{7F5F4515-1582-F042-B409-F2D6CE7BC491}"/>
              </a:ext>
            </a:extLst>
          </p:cNvPr>
          <p:cNvPicPr>
            <a:picLocks noChangeAspect="1"/>
          </p:cNvPicPr>
          <p:nvPr/>
        </p:nvPicPr>
        <p:blipFill>
          <a:blip r:embed="rId4"/>
          <a:stretch>
            <a:fillRect/>
          </a:stretch>
        </p:blipFill>
        <p:spPr>
          <a:xfrm>
            <a:off x="833299" y="3002122"/>
            <a:ext cx="2258222" cy="1614211"/>
          </a:xfrm>
          <a:prstGeom prst="rect">
            <a:avLst/>
          </a:prstGeom>
        </p:spPr>
      </p:pic>
      <p:pic>
        <p:nvPicPr>
          <p:cNvPr id="7" name="Picture 6">
            <a:extLst>
              <a:ext uri="{FF2B5EF4-FFF2-40B4-BE49-F238E27FC236}">
                <a16:creationId xmlns:a16="http://schemas.microsoft.com/office/drawing/2014/main" id="{EA934B14-E890-5141-98A2-407942CA988D}"/>
              </a:ext>
            </a:extLst>
          </p:cNvPr>
          <p:cNvPicPr>
            <a:picLocks noChangeAspect="1"/>
          </p:cNvPicPr>
          <p:nvPr/>
        </p:nvPicPr>
        <p:blipFill>
          <a:blip r:embed="rId5"/>
          <a:stretch>
            <a:fillRect/>
          </a:stretch>
        </p:blipFill>
        <p:spPr>
          <a:xfrm>
            <a:off x="833299" y="4790245"/>
            <a:ext cx="2258222" cy="1656029"/>
          </a:xfrm>
          <a:prstGeom prst="rect">
            <a:avLst/>
          </a:prstGeom>
        </p:spPr>
      </p:pic>
      <p:sp>
        <p:nvSpPr>
          <p:cNvPr id="8" name="Title 1">
            <a:extLst>
              <a:ext uri="{FF2B5EF4-FFF2-40B4-BE49-F238E27FC236}">
                <a16:creationId xmlns:a16="http://schemas.microsoft.com/office/drawing/2014/main" id="{ACB38F1B-2D6A-344F-8FF5-13C54056DC5C}"/>
              </a:ext>
            </a:extLst>
          </p:cNvPr>
          <p:cNvSpPr txBox="1">
            <a:spLocks/>
          </p:cNvSpPr>
          <p:nvPr/>
        </p:nvSpPr>
        <p:spPr>
          <a:xfrm>
            <a:off x="220195" y="112384"/>
            <a:ext cx="870360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000" dirty="0"/>
              <a:t>Digital Readiness</a:t>
            </a:r>
          </a:p>
        </p:txBody>
      </p:sp>
      <p:sp>
        <p:nvSpPr>
          <p:cNvPr id="9" name="Rectangle 8">
            <a:extLst>
              <a:ext uri="{FF2B5EF4-FFF2-40B4-BE49-F238E27FC236}">
                <a16:creationId xmlns:a16="http://schemas.microsoft.com/office/drawing/2014/main" id="{BF516814-B041-7C4B-A4B4-226E00E44A8B}"/>
              </a:ext>
            </a:extLst>
          </p:cNvPr>
          <p:cNvSpPr/>
          <p:nvPr/>
        </p:nvSpPr>
        <p:spPr>
          <a:xfrm>
            <a:off x="3647600" y="1836439"/>
            <a:ext cx="4143507" cy="369332"/>
          </a:xfrm>
          <a:prstGeom prst="rect">
            <a:avLst/>
          </a:prstGeom>
        </p:spPr>
        <p:txBody>
          <a:bodyPr wrap="none">
            <a:spAutoFit/>
          </a:bodyPr>
          <a:lstStyle/>
          <a:p>
            <a:r>
              <a:rPr lang="en-US" dirty="0"/>
              <a:t>Familiarize them to the computer or iPad</a:t>
            </a:r>
          </a:p>
        </p:txBody>
      </p:sp>
      <p:sp>
        <p:nvSpPr>
          <p:cNvPr id="10" name="Rectangle 9">
            <a:extLst>
              <a:ext uri="{FF2B5EF4-FFF2-40B4-BE49-F238E27FC236}">
                <a16:creationId xmlns:a16="http://schemas.microsoft.com/office/drawing/2014/main" id="{FF92F164-8E52-F049-9BCD-46E504D6068B}"/>
              </a:ext>
            </a:extLst>
          </p:cNvPr>
          <p:cNvSpPr/>
          <p:nvPr/>
        </p:nvSpPr>
        <p:spPr>
          <a:xfrm>
            <a:off x="3709603" y="3624561"/>
            <a:ext cx="1951240" cy="369332"/>
          </a:xfrm>
          <a:prstGeom prst="rect">
            <a:avLst/>
          </a:prstGeom>
        </p:spPr>
        <p:txBody>
          <a:bodyPr wrap="none">
            <a:spAutoFit/>
          </a:bodyPr>
          <a:lstStyle/>
          <a:p>
            <a:r>
              <a:rPr lang="en-US" dirty="0"/>
              <a:t>Practice with them</a:t>
            </a:r>
          </a:p>
        </p:txBody>
      </p:sp>
      <p:sp>
        <p:nvSpPr>
          <p:cNvPr id="11" name="Rectangle 10">
            <a:extLst>
              <a:ext uri="{FF2B5EF4-FFF2-40B4-BE49-F238E27FC236}">
                <a16:creationId xmlns:a16="http://schemas.microsoft.com/office/drawing/2014/main" id="{891F1B5D-048C-AB4D-B62E-BE49C91EB393}"/>
              </a:ext>
            </a:extLst>
          </p:cNvPr>
          <p:cNvSpPr/>
          <p:nvPr/>
        </p:nvSpPr>
        <p:spPr>
          <a:xfrm>
            <a:off x="3647600" y="5295093"/>
            <a:ext cx="4572000" cy="646331"/>
          </a:xfrm>
          <a:prstGeom prst="rect">
            <a:avLst/>
          </a:prstGeom>
        </p:spPr>
        <p:txBody>
          <a:bodyPr>
            <a:spAutoFit/>
          </a:bodyPr>
          <a:lstStyle/>
          <a:p>
            <a:r>
              <a:rPr lang="en-US" dirty="0"/>
              <a:t>Make sure they feel comfortable navigating with the mouse or their finger</a:t>
            </a:r>
          </a:p>
        </p:txBody>
      </p:sp>
    </p:spTree>
    <p:extLst>
      <p:ext uri="{BB962C8B-B14F-4D97-AF65-F5344CB8AC3E}">
        <p14:creationId xmlns:p14="http://schemas.microsoft.com/office/powerpoint/2010/main" val="4229390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F3A47EF-9B5B-1449-80D5-DE5DF59DF54C}"/>
              </a:ext>
            </a:extLst>
          </p:cNvPr>
          <p:cNvSpPr/>
          <p:nvPr/>
        </p:nvSpPr>
        <p:spPr>
          <a:xfrm>
            <a:off x="1518108" y="3443913"/>
            <a:ext cx="6107779" cy="1399212"/>
          </a:xfrm>
          <a:prstGeom prst="roundRect">
            <a:avLst/>
          </a:prstGeom>
          <a:solidFill>
            <a:srgbClr val="FFDCC9"/>
          </a:solidFill>
          <a:ln w="38100">
            <a:solidFill>
              <a:srgbClr val="FF7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32FD826-23FA-5C47-A27A-0A13302EE1C1}"/>
              </a:ext>
            </a:extLst>
          </p:cNvPr>
          <p:cNvSpPr/>
          <p:nvPr/>
        </p:nvSpPr>
        <p:spPr>
          <a:xfrm>
            <a:off x="2286001" y="5096441"/>
            <a:ext cx="4643550" cy="1285395"/>
          </a:xfrm>
          <a:prstGeom prst="roundRect">
            <a:avLst/>
          </a:prstGeom>
          <a:solidFill>
            <a:srgbClr val="A8ECF3"/>
          </a:solidFill>
          <a:ln w="38100">
            <a:solidFill>
              <a:srgbClr val="17B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9E69435-5B44-1743-83E4-AD08CE8518FF}"/>
              </a:ext>
            </a:extLst>
          </p:cNvPr>
          <p:cNvSpPr/>
          <p:nvPr/>
        </p:nvSpPr>
        <p:spPr>
          <a:xfrm>
            <a:off x="539585" y="1189741"/>
            <a:ext cx="8064830" cy="2000857"/>
          </a:xfrm>
          <a:prstGeom prst="roundRect">
            <a:avLst/>
          </a:prstGeom>
          <a:solidFill>
            <a:srgbClr val="D1F4C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04566-2CB3-4DEA-90CB-F1669213DFFF}"/>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FC7B4D35-A894-4B8F-8303-7E41EF8FF99F}"/>
              </a:ext>
            </a:extLst>
          </p:cNvPr>
          <p:cNvSpPr>
            <a:spLocks noGrp="1"/>
          </p:cNvSpPr>
          <p:nvPr>
            <p:ph idx="1"/>
          </p:nvPr>
        </p:nvSpPr>
        <p:spPr>
          <a:xfrm>
            <a:off x="1942254" y="3504673"/>
            <a:ext cx="5259485" cy="1271128"/>
          </a:xfrm>
        </p:spPr>
        <p:txBody>
          <a:bodyPr anchor="ctr"/>
          <a:lstStyle/>
          <a:p>
            <a:pPr marL="0" indent="0" algn="ctr">
              <a:buNone/>
            </a:pPr>
            <a:r>
              <a:rPr lang="en-US" dirty="0">
                <a:latin typeface="Lato"/>
              </a:rPr>
              <a:t>Help your student create a great testing environment but don’t help them on the assessment!</a:t>
            </a:r>
          </a:p>
        </p:txBody>
      </p:sp>
      <p:sp>
        <p:nvSpPr>
          <p:cNvPr id="4" name="Rectangle 3">
            <a:extLst>
              <a:ext uri="{FF2B5EF4-FFF2-40B4-BE49-F238E27FC236}">
                <a16:creationId xmlns:a16="http://schemas.microsoft.com/office/drawing/2014/main" id="{D44032D6-5DFB-4D4C-AFC3-B554CB161F26}"/>
              </a:ext>
            </a:extLst>
          </p:cNvPr>
          <p:cNvSpPr/>
          <p:nvPr/>
        </p:nvSpPr>
        <p:spPr>
          <a:xfrm>
            <a:off x="2286000" y="2686307"/>
            <a:ext cx="4572000" cy="369332"/>
          </a:xfrm>
          <a:prstGeom prst="rect">
            <a:avLst/>
          </a:prstGeom>
        </p:spPr>
        <p:txBody>
          <a:bodyPr>
            <a:spAutoFit/>
          </a:bodyPr>
          <a:lstStyle/>
          <a:p>
            <a:endParaRPr lang="en-US"/>
          </a:p>
        </p:txBody>
      </p:sp>
      <p:sp>
        <p:nvSpPr>
          <p:cNvPr id="5" name="Content Placeholder 2">
            <a:extLst>
              <a:ext uri="{FF2B5EF4-FFF2-40B4-BE49-F238E27FC236}">
                <a16:creationId xmlns:a16="http://schemas.microsoft.com/office/drawing/2014/main" id="{D425401F-32A6-8746-B4D2-70F05A172954}"/>
              </a:ext>
            </a:extLst>
          </p:cNvPr>
          <p:cNvSpPr txBox="1">
            <a:spLocks/>
          </p:cNvSpPr>
          <p:nvPr/>
        </p:nvSpPr>
        <p:spPr>
          <a:xfrm>
            <a:off x="676253" y="1387801"/>
            <a:ext cx="7791495" cy="166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Lato"/>
              </a:rPr>
              <a:t>The Diagnostic allows </a:t>
            </a:r>
            <a:r>
              <a:rPr lang="en-US" i="1" dirty="0" err="1">
                <a:latin typeface="Lato"/>
              </a:rPr>
              <a:t>i</a:t>
            </a:r>
            <a:r>
              <a:rPr lang="en-US" i="1" dirty="0">
                <a:latin typeface="Lato"/>
              </a:rPr>
              <a:t>-Ready</a:t>
            </a:r>
            <a:r>
              <a:rPr lang="en-US" dirty="0">
                <a:latin typeface="Lato"/>
              </a:rPr>
              <a:t> to personalize your student’s online learning path and provides information to me so I can best meet students’ needs.</a:t>
            </a:r>
          </a:p>
        </p:txBody>
      </p:sp>
      <p:sp>
        <p:nvSpPr>
          <p:cNvPr id="6" name="Content Placeholder 2">
            <a:extLst>
              <a:ext uri="{FF2B5EF4-FFF2-40B4-BE49-F238E27FC236}">
                <a16:creationId xmlns:a16="http://schemas.microsoft.com/office/drawing/2014/main" id="{20F53673-C6B7-A64A-9A2C-4BA90AA1D5C1}"/>
              </a:ext>
            </a:extLst>
          </p:cNvPr>
          <p:cNvSpPr txBox="1">
            <a:spLocks/>
          </p:cNvSpPr>
          <p:nvPr/>
        </p:nvSpPr>
        <p:spPr>
          <a:xfrm>
            <a:off x="2309385" y="5314777"/>
            <a:ext cx="4525227" cy="1244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Lato"/>
              </a:rPr>
              <a:t>Check the dashboard to see how instruction is going.</a:t>
            </a:r>
            <a:endParaRPr lang="en-US"/>
          </a:p>
          <a:p>
            <a:pPr marL="0" indent="0">
              <a:buNone/>
            </a:pPr>
            <a:endParaRPr lang="en-US"/>
          </a:p>
        </p:txBody>
      </p:sp>
    </p:spTree>
    <p:extLst>
      <p:ext uri="{BB962C8B-B14F-4D97-AF65-F5344CB8AC3E}">
        <p14:creationId xmlns:p14="http://schemas.microsoft.com/office/powerpoint/2010/main" val="2344072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67B1-45DD-44C9-BCCB-4411A05CC6E1}"/>
              </a:ext>
            </a:extLst>
          </p:cNvPr>
          <p:cNvSpPr>
            <a:spLocks noGrp="1"/>
          </p:cNvSpPr>
          <p:nvPr>
            <p:ph type="title"/>
          </p:nvPr>
        </p:nvSpPr>
        <p:spPr>
          <a:xfrm>
            <a:off x="613019" y="139315"/>
            <a:ext cx="7886700" cy="1325563"/>
          </a:xfrm>
        </p:spPr>
        <p:txBody>
          <a:bodyPr anchor="ctr">
            <a:normAutofit/>
          </a:bodyPr>
          <a:lstStyle/>
          <a:p>
            <a:r>
              <a:rPr lang="en-US" dirty="0"/>
              <a:t>Getting Help</a:t>
            </a:r>
          </a:p>
        </p:txBody>
      </p:sp>
      <p:pic>
        <p:nvPicPr>
          <p:cNvPr id="4" name="Picture 3">
            <a:extLst>
              <a:ext uri="{FF2B5EF4-FFF2-40B4-BE49-F238E27FC236}">
                <a16:creationId xmlns:a16="http://schemas.microsoft.com/office/drawing/2014/main" id="{9B33D630-C843-C44A-A92F-A988395479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337" y="1962506"/>
            <a:ext cx="2737454" cy="293298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F64CFEA-F828-434E-90C7-82E7197B34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6644" y="1979363"/>
            <a:ext cx="2730712" cy="291613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9D96B79-06AC-1F40-BE7B-FB020EE387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49365" y="1970386"/>
            <a:ext cx="2739141" cy="29172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4546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861197-8AE6-A142-8FAF-101CF666E15C}"/>
              </a:ext>
            </a:extLst>
          </p:cNvPr>
          <p:cNvSpPr txBox="1">
            <a:spLocks/>
          </p:cNvSpPr>
          <p:nvPr/>
        </p:nvSpPr>
        <p:spPr>
          <a:xfrm>
            <a:off x="628650" y="1749577"/>
            <a:ext cx="7886700" cy="1325563"/>
          </a:xfrm>
          <a:prstGeom prst="rect">
            <a:avLst/>
          </a:prstGeom>
        </p:spPr>
        <p:txBody>
          <a:bodyPr anchor="ctr">
            <a:normAutofit/>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6000" dirty="0"/>
              <a:t>Thank you!</a:t>
            </a:r>
          </a:p>
        </p:txBody>
      </p:sp>
      <p:pic>
        <p:nvPicPr>
          <p:cNvPr id="5" name="Picture 4">
            <a:extLst>
              <a:ext uri="{FF2B5EF4-FFF2-40B4-BE49-F238E27FC236}">
                <a16:creationId xmlns:a16="http://schemas.microsoft.com/office/drawing/2014/main" id="{2F51535E-D474-754D-8DA5-A268391C0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69" y="443546"/>
            <a:ext cx="2250455" cy="495181"/>
          </a:xfrm>
          <a:prstGeom prst="rect">
            <a:avLst/>
          </a:prstGeom>
        </p:spPr>
      </p:pic>
      <p:pic>
        <p:nvPicPr>
          <p:cNvPr id="2" name="Picture 1">
            <a:extLst>
              <a:ext uri="{FF2B5EF4-FFF2-40B4-BE49-F238E27FC236}">
                <a16:creationId xmlns:a16="http://schemas.microsoft.com/office/drawing/2014/main" id="{F1EC6B8D-9755-804A-869D-1852EAC15B3C}"/>
              </a:ext>
            </a:extLst>
          </p:cNvPr>
          <p:cNvPicPr>
            <a:picLocks noChangeAspect="1"/>
          </p:cNvPicPr>
          <p:nvPr/>
        </p:nvPicPr>
        <p:blipFill>
          <a:blip r:embed="rId4"/>
          <a:stretch>
            <a:fillRect/>
          </a:stretch>
        </p:blipFill>
        <p:spPr>
          <a:xfrm>
            <a:off x="2070568" y="3075140"/>
            <a:ext cx="5002864" cy="3339314"/>
          </a:xfrm>
          <a:prstGeom prst="rect">
            <a:avLst/>
          </a:prstGeom>
        </p:spPr>
      </p:pic>
    </p:spTree>
    <p:extLst>
      <p:ext uri="{BB962C8B-B14F-4D97-AF65-F5344CB8AC3E}">
        <p14:creationId xmlns:p14="http://schemas.microsoft.com/office/powerpoint/2010/main" val="364284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5F348D-0C87-1E41-838B-B9E5A0C58248}"/>
              </a:ext>
            </a:extLst>
          </p:cNvPr>
          <p:cNvSpPr txBox="1">
            <a:spLocks/>
          </p:cNvSpPr>
          <p:nvPr/>
        </p:nvSpPr>
        <p:spPr>
          <a:xfrm>
            <a:off x="630936" y="18292"/>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spcAft>
                <a:spcPts val="600"/>
              </a:spcAft>
            </a:pPr>
            <a:r>
              <a:rPr lang="en-US" b="1" kern="1200">
                <a:latin typeface="+mn-lt"/>
                <a:ea typeface="+mj-ea"/>
                <a:cs typeface="+mj-cs"/>
              </a:rPr>
              <a:t>What is </a:t>
            </a:r>
            <a:r>
              <a:rPr lang="en-US" b="1" i="1" kern="1200">
                <a:latin typeface="+mn-lt"/>
                <a:ea typeface="+mj-ea"/>
                <a:cs typeface="+mj-cs"/>
              </a:rPr>
              <a:t>i-Ready</a:t>
            </a:r>
            <a:r>
              <a:rPr lang="en-US" b="1" kern="1200">
                <a:latin typeface="+mn-lt"/>
                <a:ea typeface="+mj-ea"/>
                <a:cs typeface="+mj-cs"/>
              </a:rPr>
              <a:t>?</a:t>
            </a:r>
          </a:p>
        </p:txBody>
      </p:sp>
      <p:pic>
        <p:nvPicPr>
          <p:cNvPr id="11" name="1 trans">
            <a:extLst>
              <a:ext uri="{FF2B5EF4-FFF2-40B4-BE49-F238E27FC236}">
                <a16:creationId xmlns:a16="http://schemas.microsoft.com/office/drawing/2014/main" id="{F11170BE-BE3A-45EF-BFB9-0EB277A3A0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51" y="40387"/>
            <a:ext cx="9144000" cy="6858000"/>
          </a:xfrm>
          <a:prstGeom prst="rect">
            <a:avLst/>
          </a:prstGeom>
        </p:spPr>
      </p:pic>
      <p:pic>
        <p:nvPicPr>
          <p:cNvPr id="13" name="2 trans">
            <a:extLst>
              <a:ext uri="{FF2B5EF4-FFF2-40B4-BE49-F238E27FC236}">
                <a16:creationId xmlns:a16="http://schemas.microsoft.com/office/drawing/2014/main" id="{67254C75-558E-4AE1-B0F1-3BC8790931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052" y="40387"/>
            <a:ext cx="9143998" cy="6857999"/>
          </a:xfrm>
          <a:prstGeom prst="rect">
            <a:avLst/>
          </a:prstGeom>
        </p:spPr>
      </p:pic>
      <p:pic>
        <p:nvPicPr>
          <p:cNvPr id="14" name="3 trans">
            <a:extLst>
              <a:ext uri="{FF2B5EF4-FFF2-40B4-BE49-F238E27FC236}">
                <a16:creationId xmlns:a16="http://schemas.microsoft.com/office/drawing/2014/main" id="{99E5E3B8-59B8-4164-89B1-66B51295D2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844" y="40387"/>
            <a:ext cx="9138413" cy="6853809"/>
          </a:xfrm>
          <a:prstGeom prst="rect">
            <a:avLst/>
          </a:prstGeom>
        </p:spPr>
      </p:pic>
      <p:sp>
        <p:nvSpPr>
          <p:cNvPr id="16" name="insight">
            <a:extLst>
              <a:ext uri="{FF2B5EF4-FFF2-40B4-BE49-F238E27FC236}">
                <a16:creationId xmlns:a16="http://schemas.microsoft.com/office/drawing/2014/main" id="{6DCBA0EC-2C9B-4C27-9B67-621C90F85285}"/>
              </a:ext>
            </a:extLst>
          </p:cNvPr>
          <p:cNvSpPr txBox="1"/>
          <p:nvPr/>
        </p:nvSpPr>
        <p:spPr>
          <a:xfrm>
            <a:off x="636692" y="3959967"/>
            <a:ext cx="19523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Insight</a:t>
            </a:r>
          </a:p>
        </p:txBody>
      </p:sp>
      <p:sp>
        <p:nvSpPr>
          <p:cNvPr id="17" name="goals">
            <a:extLst>
              <a:ext uri="{FF2B5EF4-FFF2-40B4-BE49-F238E27FC236}">
                <a16:creationId xmlns:a16="http://schemas.microsoft.com/office/drawing/2014/main" id="{635994E5-F287-41C1-B26F-084698253867}"/>
              </a:ext>
            </a:extLst>
          </p:cNvPr>
          <p:cNvSpPr txBox="1"/>
          <p:nvPr/>
        </p:nvSpPr>
        <p:spPr>
          <a:xfrm>
            <a:off x="2612976" y="3959967"/>
            <a:ext cx="19523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Goals</a:t>
            </a:r>
          </a:p>
        </p:txBody>
      </p:sp>
      <p:sp>
        <p:nvSpPr>
          <p:cNvPr id="18" name="online lessons">
            <a:extLst>
              <a:ext uri="{FF2B5EF4-FFF2-40B4-BE49-F238E27FC236}">
                <a16:creationId xmlns:a16="http://schemas.microsoft.com/office/drawing/2014/main" id="{F3C0458D-198A-4BC3-A8E5-AEB4D9E75EB7}"/>
              </a:ext>
            </a:extLst>
          </p:cNvPr>
          <p:cNvSpPr txBox="1"/>
          <p:nvPr/>
        </p:nvSpPr>
        <p:spPr>
          <a:xfrm>
            <a:off x="4604008" y="3959967"/>
            <a:ext cx="19523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Personalized Instruction</a:t>
            </a:r>
          </a:p>
        </p:txBody>
      </p:sp>
      <p:sp>
        <p:nvSpPr>
          <p:cNvPr id="19" name="resources">
            <a:extLst>
              <a:ext uri="{FF2B5EF4-FFF2-40B4-BE49-F238E27FC236}">
                <a16:creationId xmlns:a16="http://schemas.microsoft.com/office/drawing/2014/main" id="{FD1277A5-B000-4C32-AAE5-819CB99042D8}"/>
              </a:ext>
            </a:extLst>
          </p:cNvPr>
          <p:cNvSpPr txBox="1"/>
          <p:nvPr/>
        </p:nvSpPr>
        <p:spPr>
          <a:xfrm>
            <a:off x="6595041" y="3959967"/>
            <a:ext cx="19523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Resources</a:t>
            </a:r>
          </a:p>
        </p:txBody>
      </p:sp>
      <p:grpSp>
        <p:nvGrpSpPr>
          <p:cNvPr id="20" name="Group 19">
            <a:extLst>
              <a:ext uri="{FF2B5EF4-FFF2-40B4-BE49-F238E27FC236}">
                <a16:creationId xmlns:a16="http://schemas.microsoft.com/office/drawing/2014/main" id="{408EEEDB-4045-41CB-AED3-016DE6DBB175}"/>
              </a:ext>
            </a:extLst>
          </p:cNvPr>
          <p:cNvGrpSpPr/>
          <p:nvPr/>
        </p:nvGrpSpPr>
        <p:grpSpPr>
          <a:xfrm>
            <a:off x="8042" y="-159359"/>
            <a:ext cx="9144000" cy="6858000"/>
            <a:chOff x="0" y="93621"/>
            <a:chExt cx="9144000" cy="6858000"/>
          </a:xfrm>
        </p:grpSpPr>
        <p:pic>
          <p:nvPicPr>
            <p:cNvPr id="22" name="assess 1">
              <a:extLst>
                <a:ext uri="{FF2B5EF4-FFF2-40B4-BE49-F238E27FC236}">
                  <a16:creationId xmlns:a16="http://schemas.microsoft.com/office/drawing/2014/main" id="{96442558-D06E-4A05-87CA-596352C9BE68}"/>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a:xfrm>
              <a:off x="0" y="93621"/>
              <a:ext cx="9144000" cy="6858000"/>
            </a:xfrm>
            <a:prstGeom prst="rect">
              <a:avLst/>
            </a:prstGeom>
          </p:spPr>
        </p:pic>
        <p:sp>
          <p:nvSpPr>
            <p:cNvPr id="23" name="TextBox 22">
              <a:extLst>
                <a:ext uri="{FF2B5EF4-FFF2-40B4-BE49-F238E27FC236}">
                  <a16:creationId xmlns:a16="http://schemas.microsoft.com/office/drawing/2014/main" id="{CF474392-115F-43EC-896A-D474BA89F6CA}"/>
                </a:ext>
              </a:extLst>
            </p:cNvPr>
            <p:cNvSpPr txBox="1"/>
            <p:nvPr/>
          </p:nvSpPr>
          <p:spPr>
            <a:xfrm>
              <a:off x="0" y="5373505"/>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Insight into student learning across K–12 skills that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pinpoints students’ strengths and areas of need</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AFC2CD6D-27D5-4555-8AB7-CF74CEA3524D}"/>
              </a:ext>
            </a:extLst>
          </p:cNvPr>
          <p:cNvGrpSpPr/>
          <p:nvPr/>
        </p:nvGrpSpPr>
        <p:grpSpPr>
          <a:xfrm>
            <a:off x="8017" y="-159359"/>
            <a:ext cx="9144025" cy="6858000"/>
            <a:chOff x="-25" y="-48"/>
            <a:chExt cx="9144025" cy="6858000"/>
          </a:xfrm>
        </p:grpSpPr>
        <p:pic>
          <p:nvPicPr>
            <p:cNvPr id="26" name="assess 1">
              <a:extLst>
                <a:ext uri="{FF2B5EF4-FFF2-40B4-BE49-F238E27FC236}">
                  <a16:creationId xmlns:a16="http://schemas.microsoft.com/office/drawing/2014/main" id="{C26528DF-4954-466B-B6DC-535A58793CA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5" y="-48"/>
              <a:ext cx="9144000" cy="6858000"/>
            </a:xfrm>
            <a:prstGeom prst="rect">
              <a:avLst/>
            </a:prstGeom>
          </p:spPr>
        </p:pic>
        <p:sp>
          <p:nvSpPr>
            <p:cNvPr id="27" name="TextBox 26">
              <a:extLst>
                <a:ext uri="{FF2B5EF4-FFF2-40B4-BE49-F238E27FC236}">
                  <a16:creationId xmlns:a16="http://schemas.microsoft.com/office/drawing/2014/main" id="{F99E1CC2-6ECC-4B2A-B7FD-19E9433A1B14}"/>
                </a:ext>
              </a:extLst>
            </p:cNvPr>
            <p:cNvSpPr txBox="1"/>
            <p:nvPr/>
          </p:nvSpPr>
          <p:spPr>
            <a:xfrm>
              <a:off x="0" y="5270269"/>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Aspirational, attainable goals for each student to get them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on a path to proficiency or advanced proficiency</a:t>
              </a:r>
            </a:p>
          </p:txBody>
        </p:sp>
      </p:grpSp>
      <p:grpSp>
        <p:nvGrpSpPr>
          <p:cNvPr id="28" name="Group 27">
            <a:extLst>
              <a:ext uri="{FF2B5EF4-FFF2-40B4-BE49-F238E27FC236}">
                <a16:creationId xmlns:a16="http://schemas.microsoft.com/office/drawing/2014/main" id="{FD31ADEA-7B68-4F32-A485-1A5B2B9B3F92}"/>
              </a:ext>
            </a:extLst>
          </p:cNvPr>
          <p:cNvGrpSpPr/>
          <p:nvPr/>
        </p:nvGrpSpPr>
        <p:grpSpPr>
          <a:xfrm>
            <a:off x="8017" y="-159359"/>
            <a:ext cx="9144025" cy="6858000"/>
            <a:chOff x="-25" y="-48"/>
            <a:chExt cx="9144025" cy="6858000"/>
          </a:xfrm>
        </p:grpSpPr>
        <p:pic>
          <p:nvPicPr>
            <p:cNvPr id="29" name="assess 1">
              <a:extLst>
                <a:ext uri="{FF2B5EF4-FFF2-40B4-BE49-F238E27FC236}">
                  <a16:creationId xmlns:a16="http://schemas.microsoft.com/office/drawing/2014/main" id="{497F41FF-65C0-4D1C-9A55-FC0987DBA94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5" y="-48"/>
              <a:ext cx="9144000" cy="6858000"/>
            </a:xfrm>
            <a:prstGeom prst="rect">
              <a:avLst/>
            </a:prstGeom>
          </p:spPr>
        </p:pic>
        <p:sp>
          <p:nvSpPr>
            <p:cNvPr id="30" name="TextBox 29">
              <a:extLst>
                <a:ext uri="{FF2B5EF4-FFF2-40B4-BE49-F238E27FC236}">
                  <a16:creationId xmlns:a16="http://schemas.microsoft.com/office/drawing/2014/main" id="{C58B935C-CB37-4D11-B67E-CA77A5465EE8}"/>
                </a:ext>
              </a:extLst>
            </p:cNvPr>
            <p:cNvSpPr txBox="1"/>
            <p:nvPr/>
          </p:nvSpPr>
          <p:spPr>
            <a:xfrm>
              <a:off x="0" y="5270269"/>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Personalized online lessons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based on students’ individual skill levels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0947E2B-8067-4594-BA18-8AB6061DD7F0}"/>
              </a:ext>
            </a:extLst>
          </p:cNvPr>
          <p:cNvGrpSpPr/>
          <p:nvPr/>
        </p:nvGrpSpPr>
        <p:grpSpPr>
          <a:xfrm>
            <a:off x="8017" y="-159359"/>
            <a:ext cx="9144025" cy="6858000"/>
            <a:chOff x="-25" y="-48"/>
            <a:chExt cx="9144025" cy="6858000"/>
          </a:xfrm>
        </p:grpSpPr>
        <p:pic>
          <p:nvPicPr>
            <p:cNvPr id="32" name="assess 1">
              <a:extLst>
                <a:ext uri="{FF2B5EF4-FFF2-40B4-BE49-F238E27FC236}">
                  <a16:creationId xmlns:a16="http://schemas.microsoft.com/office/drawing/2014/main" id="{FDFB0E79-ED02-496D-9959-DBEDB19EC8B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5" y="-48"/>
              <a:ext cx="9144000" cy="6858000"/>
            </a:xfrm>
            <a:prstGeom prst="rect">
              <a:avLst/>
            </a:prstGeom>
          </p:spPr>
        </p:pic>
        <p:sp>
          <p:nvSpPr>
            <p:cNvPr id="33" name="TextBox 32">
              <a:extLst>
                <a:ext uri="{FF2B5EF4-FFF2-40B4-BE49-F238E27FC236}">
                  <a16:creationId xmlns:a16="http://schemas.microsoft.com/office/drawing/2014/main" id="{816CBB7B-3574-4FBF-A2F6-0D25DFCF4E23}"/>
                </a:ext>
              </a:extLst>
            </p:cNvPr>
            <p:cNvSpPr txBox="1"/>
            <p:nvPr/>
          </p:nvSpPr>
          <p:spPr>
            <a:xfrm>
              <a:off x="0" y="5270269"/>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Resources for whole class and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small group instruction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34" name="4 full">
            <a:extLst>
              <a:ext uri="{FF2B5EF4-FFF2-40B4-BE49-F238E27FC236}">
                <a16:creationId xmlns:a16="http://schemas.microsoft.com/office/drawing/2014/main" id="{EB63F95C-FA5B-4CB8-804C-7BD1E08295A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9051" y="40386"/>
            <a:ext cx="9171265" cy="6878449"/>
          </a:xfrm>
          <a:prstGeom prst="rect">
            <a:avLst/>
          </a:prstGeom>
        </p:spPr>
      </p:pic>
    </p:spTree>
    <p:extLst>
      <p:ext uri="{BB962C8B-B14F-4D97-AF65-F5344CB8AC3E}">
        <p14:creationId xmlns:p14="http://schemas.microsoft.com/office/powerpoint/2010/main" val="62881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0"/>
                                        </p:tgtEl>
                                        <p:attrNameLst>
                                          <p:attrName>ppt_w</p:attrName>
                                        </p:attrNameLst>
                                      </p:cBhvr>
                                      <p:tavLst>
                                        <p:tav tm="0">
                                          <p:val>
                                            <p:strVal val="ppt_w"/>
                                          </p:val>
                                        </p:tav>
                                        <p:tav tm="100000">
                                          <p:val>
                                            <p:fltVal val="0"/>
                                          </p:val>
                                        </p:tav>
                                      </p:tavLst>
                                    </p:anim>
                                    <p:anim calcmode="lin" valueType="num">
                                      <p:cBhvr>
                                        <p:cTn id="14" dur="500"/>
                                        <p:tgtEl>
                                          <p:spTgt spid="20"/>
                                        </p:tgtEl>
                                        <p:attrNameLst>
                                          <p:attrName>ppt_h</p:attrName>
                                        </p:attrNameLst>
                                      </p:cBhvr>
                                      <p:tavLst>
                                        <p:tav tm="0">
                                          <p:val>
                                            <p:strVal val="ppt_h"/>
                                          </p:val>
                                        </p:tav>
                                        <p:tav tm="100000">
                                          <p:val>
                                            <p:fltVal val="0"/>
                                          </p:val>
                                        </p:tav>
                                      </p:tavLst>
                                    </p:anim>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24"/>
                                        </p:tgtEl>
                                        <p:attrNameLst>
                                          <p:attrName>ppt_w</p:attrName>
                                        </p:attrNameLst>
                                      </p:cBhvr>
                                      <p:tavLst>
                                        <p:tav tm="0">
                                          <p:val>
                                            <p:strVal val="ppt_w"/>
                                          </p:val>
                                        </p:tav>
                                        <p:tav tm="100000">
                                          <p:val>
                                            <p:fltVal val="0"/>
                                          </p:val>
                                        </p:tav>
                                      </p:tavLst>
                                    </p:anim>
                                    <p:anim calcmode="lin" valueType="num">
                                      <p:cBhvr>
                                        <p:cTn id="33" dur="500"/>
                                        <p:tgtEl>
                                          <p:spTgt spid="24"/>
                                        </p:tgtEl>
                                        <p:attrNameLst>
                                          <p:attrName>ppt_h</p:attrName>
                                        </p:attrNameLst>
                                      </p:cBhvr>
                                      <p:tavLst>
                                        <p:tav tm="0">
                                          <p:val>
                                            <p:strVal val="ppt_h"/>
                                          </p:val>
                                        </p:tav>
                                        <p:tav tm="100000">
                                          <p:val>
                                            <p:fltVal val="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 presetClass="entr" presetSubtype="0" fill="hold" grpId="0" nodeType="withEffect">
                                  <p:stCondLst>
                                    <p:cond delay="500"/>
                                  </p:stCondLst>
                                  <p:childTnLst>
                                    <p:set>
                                      <p:cBhvr>
                                        <p:cTn id="41" dur="1" fill="hold">
                                          <p:stCondLst>
                                            <p:cond delay="0"/>
                                          </p:stCondLst>
                                        </p:cTn>
                                        <p:tgtEl>
                                          <p:spTgt spid="17"/>
                                        </p:tgtEl>
                                        <p:attrNameLst>
                                          <p:attrName>style.visibility</p:attrName>
                                        </p:attrNameLst>
                                      </p:cBhvr>
                                      <p:to>
                                        <p:strVal val="visible"/>
                                      </p:to>
                                    </p:set>
                                  </p:childTnLst>
                                </p:cTn>
                              </p:par>
                              <p:par>
                                <p:cTn id="42" presetID="10" presetClass="exit" presetSubtype="0" fill="hold"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18"/>
                                        </p:tgtEl>
                                        <p:attrNameLst>
                                          <p:attrName>style.visibility</p:attrName>
                                        </p:attrNameLst>
                                      </p:cBhvr>
                                      <p:to>
                                        <p:strVal val="visible"/>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par>
                          <p:cTn id="67" fill="hold">
                            <p:stCondLst>
                              <p:cond delay="1000"/>
                            </p:stCondLst>
                            <p:childTnLst>
                              <p:par>
                                <p:cTn id="68" presetID="53" presetClass="entr" presetSubtype="16"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31"/>
                                        </p:tgtEl>
                                        <p:attrNameLst>
                                          <p:attrName>ppt_w</p:attrName>
                                        </p:attrNameLst>
                                      </p:cBhvr>
                                      <p:tavLst>
                                        <p:tav tm="0">
                                          <p:val>
                                            <p:strVal val="ppt_w"/>
                                          </p:val>
                                        </p:tav>
                                        <p:tav tm="100000">
                                          <p:val>
                                            <p:fltVal val="0"/>
                                          </p:val>
                                        </p:tav>
                                      </p:tavLst>
                                    </p:anim>
                                    <p:anim calcmode="lin" valueType="num">
                                      <p:cBhvr>
                                        <p:cTn id="77" dur="500"/>
                                        <p:tgtEl>
                                          <p:spTgt spid="31"/>
                                        </p:tgtEl>
                                        <p:attrNameLst>
                                          <p:attrName>ppt_h</p:attrName>
                                        </p:attrNameLst>
                                      </p:cBhvr>
                                      <p:tavLst>
                                        <p:tav tm="0">
                                          <p:val>
                                            <p:strVal val="ppt_h"/>
                                          </p:val>
                                        </p:tav>
                                        <p:tav tm="100000">
                                          <p:val>
                                            <p:fltVal val="0"/>
                                          </p:val>
                                        </p:tav>
                                      </p:tavLst>
                                    </p:anim>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 presetClass="entr" presetSubtype="0" fill="hold" grpId="0" nodeType="withEffect">
                                  <p:stCondLst>
                                    <p:cond delay="500"/>
                                  </p:stCondLst>
                                  <p:childTnLst>
                                    <p:set>
                                      <p:cBhvr>
                                        <p:cTn id="85" dur="1" fill="hold">
                                          <p:stCondLst>
                                            <p:cond delay="0"/>
                                          </p:stCondLst>
                                        </p:cTn>
                                        <p:tgtEl>
                                          <p:spTgt spid="19"/>
                                        </p:tgtEl>
                                        <p:attrNameLst>
                                          <p:attrName>style.visibility</p:attrName>
                                        </p:attrNameLst>
                                      </p:cBhvr>
                                      <p:to>
                                        <p:strVal val="visible"/>
                                      </p:to>
                                    </p:set>
                                  </p:childTnLst>
                                </p:cTn>
                              </p:par>
                              <p:par>
                                <p:cTn id="86" presetID="10" presetClass="exit" presetSubtype="0" fill="hold"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 presetClass="emph" presetSubtype="0" fill="hold" nodeType="clickEffect">
                                  <p:stCondLst>
                                    <p:cond delay="0"/>
                                  </p:stCondLst>
                                  <p:childTnLst>
                                    <p:animScale>
                                      <p:cBhvr>
                                        <p:cTn id="92" dur="2000" fill="hold"/>
                                        <p:tgtEl>
                                          <p:spTgt spid="34"/>
                                        </p:tgtEl>
                                      </p:cBhvr>
                                      <p:by x="25000" y="25000"/>
                                    </p:animScale>
                                  </p:childTnLst>
                                </p:cTn>
                              </p:par>
                              <p:par>
                                <p:cTn id="93" presetID="10" presetClass="exit" presetSubtype="0" fill="hold" grpId="1" nodeType="with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DEED-FA64-4B7F-80DB-5F0D727AD45C}"/>
              </a:ext>
            </a:extLst>
          </p:cNvPr>
          <p:cNvSpPr>
            <a:spLocks noGrp="1"/>
          </p:cNvSpPr>
          <p:nvPr>
            <p:ph type="title"/>
          </p:nvPr>
        </p:nvSpPr>
        <p:spPr>
          <a:xfrm>
            <a:off x="630936" y="18292"/>
            <a:ext cx="7886700" cy="1325563"/>
          </a:xfrm>
        </p:spPr>
        <p:txBody>
          <a:bodyPr anchor="ctr">
            <a:normAutofit/>
          </a:bodyPr>
          <a:lstStyle/>
          <a:p>
            <a:r>
              <a:rPr lang="en-US" i="1" err="1"/>
              <a:t>i</a:t>
            </a:r>
            <a:r>
              <a:rPr lang="en-US" i="1"/>
              <a:t>-Ready Diagnostic</a:t>
            </a:r>
            <a:endParaRPr lang="en-US"/>
          </a:p>
        </p:txBody>
      </p:sp>
      <p:pic>
        <p:nvPicPr>
          <p:cNvPr id="5" name="Picture 4" descr="A screenshot of a computer&#10;&#10;Description automatically generated">
            <a:extLst>
              <a:ext uri="{FF2B5EF4-FFF2-40B4-BE49-F238E27FC236}">
                <a16:creationId xmlns:a16="http://schemas.microsoft.com/office/drawing/2014/main" id="{A45F7CD5-0E8C-B84F-BEA2-9766E2C69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04" y="1343855"/>
            <a:ext cx="4395796" cy="3901268"/>
          </a:xfrm>
          <a:prstGeom prst="rect">
            <a:avLst/>
          </a:prstGeom>
          <a:noFill/>
        </p:spPr>
      </p:pic>
      <p:sp>
        <p:nvSpPr>
          <p:cNvPr id="3" name="Content Placeholder 2">
            <a:extLst>
              <a:ext uri="{FF2B5EF4-FFF2-40B4-BE49-F238E27FC236}">
                <a16:creationId xmlns:a16="http://schemas.microsoft.com/office/drawing/2014/main" id="{FBCD1B54-6C9A-4664-B74E-D1E21A9BB1EE}"/>
              </a:ext>
            </a:extLst>
          </p:cNvPr>
          <p:cNvSpPr>
            <a:spLocks noGrp="1"/>
          </p:cNvSpPr>
          <p:nvPr>
            <p:ph sz="half" idx="2"/>
          </p:nvPr>
        </p:nvSpPr>
        <p:spPr>
          <a:xfrm>
            <a:off x="4774623" y="1705232"/>
            <a:ext cx="3886200" cy="2671068"/>
          </a:xfrm>
        </p:spPr>
        <p:txBody>
          <a:bodyPr>
            <a:normAutofit lnSpcReduction="10000"/>
          </a:bodyPr>
          <a:lstStyle/>
          <a:p>
            <a:pPr marL="0" indent="0">
              <a:buNone/>
            </a:pPr>
            <a:r>
              <a:rPr lang="en-US" sz="2400" dirty="0"/>
              <a:t>The </a:t>
            </a:r>
            <a:r>
              <a:rPr lang="en-US" sz="2400" i="1" dirty="0" err="1"/>
              <a:t>i</a:t>
            </a:r>
            <a:r>
              <a:rPr lang="en-US" sz="2400" i="1" dirty="0"/>
              <a:t>-Ready Diagnostic</a:t>
            </a:r>
            <a:r>
              <a:rPr lang="en-US" sz="2400" dirty="0"/>
              <a:t> is an adaptive assessment that adjusts its questions to suit your student’s needs. Each item a student sees is individualized based on their answer to the previous question.</a:t>
            </a:r>
          </a:p>
          <a:p>
            <a:pPr marL="0" indent="0">
              <a:buNone/>
            </a:pPr>
            <a:endParaRPr lang="en-US" sz="2200" dirty="0"/>
          </a:p>
          <a:p>
            <a:pPr marL="0" indent="0">
              <a:buNone/>
            </a:pPr>
            <a:endParaRPr lang="en-US" sz="2200" dirty="0"/>
          </a:p>
          <a:p>
            <a:pPr marL="0" indent="0">
              <a:buNone/>
            </a:pPr>
            <a:endParaRPr lang="en-US" sz="2200" dirty="0"/>
          </a:p>
        </p:txBody>
      </p:sp>
      <p:sp>
        <p:nvSpPr>
          <p:cNvPr id="4" name="Rectangle 3">
            <a:extLst>
              <a:ext uri="{FF2B5EF4-FFF2-40B4-BE49-F238E27FC236}">
                <a16:creationId xmlns:a16="http://schemas.microsoft.com/office/drawing/2014/main" id="{5396B08C-C20B-47E0-9005-0B9E51264804}"/>
              </a:ext>
            </a:extLst>
          </p:cNvPr>
          <p:cNvSpPr/>
          <p:nvPr/>
        </p:nvSpPr>
        <p:spPr>
          <a:xfrm>
            <a:off x="360218" y="4376300"/>
            <a:ext cx="8451273" cy="1723549"/>
          </a:xfrm>
          <a:prstGeom prst="rect">
            <a:avLst/>
          </a:prstGeom>
        </p:spPr>
        <p:txBody>
          <a:bodyPr wrap="square">
            <a:spAutoFit/>
          </a:bodyPr>
          <a:lstStyle/>
          <a:p>
            <a:r>
              <a:rPr lang="en-US" sz="2800" b="1" dirty="0"/>
              <a:t>The purpose of the Diagnostic is not to give your student a score or grade, but instead to determine how best to support your student’s learning.</a:t>
            </a:r>
          </a:p>
          <a:p>
            <a:endParaRPr lang="en-US" sz="2200" dirty="0"/>
          </a:p>
        </p:txBody>
      </p:sp>
    </p:spTree>
    <p:extLst>
      <p:ext uri="{BB962C8B-B14F-4D97-AF65-F5344CB8AC3E}">
        <p14:creationId xmlns:p14="http://schemas.microsoft.com/office/powerpoint/2010/main" val="19339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E64DC1FB-57CF-F54B-93FE-A43489445B23}"/>
              </a:ext>
            </a:extLst>
          </p:cNvPr>
          <p:cNvSpPr>
            <a:spLocks noGrp="1"/>
          </p:cNvSpPr>
          <p:nvPr>
            <p:ph type="title"/>
          </p:nvPr>
        </p:nvSpPr>
        <p:spPr>
          <a:xfrm>
            <a:off x="628650" y="-18388"/>
            <a:ext cx="7886700" cy="1272483"/>
          </a:xfrm>
        </p:spPr>
        <p:txBody>
          <a:bodyPr>
            <a:normAutofit/>
          </a:bodyPr>
          <a:lstStyle/>
          <a:p>
            <a:r>
              <a:rPr lang="en-US"/>
              <a:t>Adaptive Diagnostic Assessment</a:t>
            </a:r>
          </a:p>
        </p:txBody>
      </p:sp>
      <p:pic>
        <p:nvPicPr>
          <p:cNvPr id="30" name="Picture 29">
            <a:extLst>
              <a:ext uri="{FF2B5EF4-FFF2-40B4-BE49-F238E27FC236}">
                <a16:creationId xmlns:a16="http://schemas.microsoft.com/office/drawing/2014/main" id="{24E03E0D-02F8-CF4F-A3F5-ABDA2D04F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079" y="1254099"/>
            <a:ext cx="4603622" cy="4684105"/>
          </a:xfrm>
          <a:prstGeom prst="rect">
            <a:avLst/>
          </a:prstGeom>
        </p:spPr>
      </p:pic>
      <p:pic>
        <p:nvPicPr>
          <p:cNvPr id="31" name="Picture 30">
            <a:extLst>
              <a:ext uri="{FF2B5EF4-FFF2-40B4-BE49-F238E27FC236}">
                <a16:creationId xmlns:a16="http://schemas.microsoft.com/office/drawing/2014/main" id="{24EAE2AD-7FDC-C94D-9C55-CD76AE7A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113" y="3410925"/>
            <a:ext cx="1113833" cy="462123"/>
          </a:xfrm>
          <a:prstGeom prst="rect">
            <a:avLst/>
          </a:prstGeom>
        </p:spPr>
      </p:pic>
      <p:pic>
        <p:nvPicPr>
          <p:cNvPr id="32" name="Picture 31">
            <a:extLst>
              <a:ext uri="{FF2B5EF4-FFF2-40B4-BE49-F238E27FC236}">
                <a16:creationId xmlns:a16="http://schemas.microsoft.com/office/drawing/2014/main" id="{E80E1EC3-ED7E-8244-9218-67C37F5B1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507" y="3212897"/>
            <a:ext cx="408801" cy="225136"/>
          </a:xfrm>
          <a:prstGeom prst="rect">
            <a:avLst/>
          </a:prstGeom>
        </p:spPr>
      </p:pic>
      <p:pic>
        <p:nvPicPr>
          <p:cNvPr id="48" name="Picture 47">
            <a:extLst>
              <a:ext uri="{FF2B5EF4-FFF2-40B4-BE49-F238E27FC236}">
                <a16:creationId xmlns:a16="http://schemas.microsoft.com/office/drawing/2014/main" id="{D5D77060-A0AA-CE42-A3BB-F195F627B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903" y="3151880"/>
            <a:ext cx="236986" cy="154041"/>
          </a:xfrm>
          <a:prstGeom prst="rect">
            <a:avLst/>
          </a:prstGeom>
        </p:spPr>
      </p:pic>
      <p:pic>
        <p:nvPicPr>
          <p:cNvPr id="49" name="Picture 48">
            <a:extLst>
              <a:ext uri="{FF2B5EF4-FFF2-40B4-BE49-F238E27FC236}">
                <a16:creationId xmlns:a16="http://schemas.microsoft.com/office/drawing/2014/main" id="{89FE8482-334E-804B-AC1E-D210C51FD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67" y="2950439"/>
            <a:ext cx="1113833" cy="462123"/>
          </a:xfrm>
          <a:prstGeom prst="rect">
            <a:avLst/>
          </a:prstGeom>
        </p:spPr>
      </p:pic>
      <p:pic>
        <p:nvPicPr>
          <p:cNvPr id="50" name="Picture 49">
            <a:extLst>
              <a:ext uri="{FF2B5EF4-FFF2-40B4-BE49-F238E27FC236}">
                <a16:creationId xmlns:a16="http://schemas.microsoft.com/office/drawing/2014/main" id="{D20249B1-0CF4-D246-B958-F2BB2F8FA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6887" y="2918635"/>
            <a:ext cx="1113833" cy="462123"/>
          </a:xfrm>
          <a:prstGeom prst="rect">
            <a:avLst/>
          </a:prstGeom>
        </p:spPr>
      </p:pic>
      <p:pic>
        <p:nvPicPr>
          <p:cNvPr id="51" name="Picture 50">
            <a:extLst>
              <a:ext uri="{FF2B5EF4-FFF2-40B4-BE49-F238E27FC236}">
                <a16:creationId xmlns:a16="http://schemas.microsoft.com/office/drawing/2014/main" id="{BA5E361D-FEC0-A444-8A71-400440E2E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9056" y="3777710"/>
            <a:ext cx="157714" cy="157714"/>
          </a:xfrm>
          <a:prstGeom prst="rect">
            <a:avLst/>
          </a:prstGeom>
        </p:spPr>
      </p:pic>
      <p:pic>
        <p:nvPicPr>
          <p:cNvPr id="52" name="Picture 51">
            <a:extLst>
              <a:ext uri="{FF2B5EF4-FFF2-40B4-BE49-F238E27FC236}">
                <a16:creationId xmlns:a16="http://schemas.microsoft.com/office/drawing/2014/main" id="{A92C5DD9-A1E2-704E-AF75-2A4C319AF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707" y="2868421"/>
            <a:ext cx="157714" cy="157714"/>
          </a:xfrm>
          <a:prstGeom prst="rect">
            <a:avLst/>
          </a:prstGeom>
        </p:spPr>
      </p:pic>
      <p:pic>
        <p:nvPicPr>
          <p:cNvPr id="53" name="Picture 52">
            <a:extLst>
              <a:ext uri="{FF2B5EF4-FFF2-40B4-BE49-F238E27FC236}">
                <a16:creationId xmlns:a16="http://schemas.microsoft.com/office/drawing/2014/main" id="{BE1EB220-A4EB-AE44-9295-B9CC5F1A8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138" y="3325465"/>
            <a:ext cx="157714" cy="157714"/>
          </a:xfrm>
          <a:prstGeom prst="rect">
            <a:avLst/>
          </a:prstGeom>
        </p:spPr>
      </p:pic>
      <p:pic>
        <p:nvPicPr>
          <p:cNvPr id="54" name="Picture 53">
            <a:extLst>
              <a:ext uri="{FF2B5EF4-FFF2-40B4-BE49-F238E27FC236}">
                <a16:creationId xmlns:a16="http://schemas.microsoft.com/office/drawing/2014/main" id="{5CE8AB1F-E187-544D-87E4-782BC6460D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51" y="3309563"/>
            <a:ext cx="157714" cy="157714"/>
          </a:xfrm>
          <a:prstGeom prst="rect">
            <a:avLst/>
          </a:prstGeom>
        </p:spPr>
      </p:pic>
      <p:pic>
        <p:nvPicPr>
          <p:cNvPr id="55" name="Picture 54">
            <a:extLst>
              <a:ext uri="{FF2B5EF4-FFF2-40B4-BE49-F238E27FC236}">
                <a16:creationId xmlns:a16="http://schemas.microsoft.com/office/drawing/2014/main" id="{A9A5C681-BF9D-B748-88D2-8812559FDF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1949" y="3119831"/>
            <a:ext cx="157714" cy="157714"/>
          </a:xfrm>
          <a:prstGeom prst="rect">
            <a:avLst/>
          </a:prstGeom>
        </p:spPr>
      </p:pic>
      <p:grpSp>
        <p:nvGrpSpPr>
          <p:cNvPr id="56" name="Group 55">
            <a:extLst>
              <a:ext uri="{FF2B5EF4-FFF2-40B4-BE49-F238E27FC236}">
                <a16:creationId xmlns:a16="http://schemas.microsoft.com/office/drawing/2014/main" id="{6068DDAB-FC60-1C4A-9764-4DCA11788745}"/>
              </a:ext>
            </a:extLst>
          </p:cNvPr>
          <p:cNvGrpSpPr/>
          <p:nvPr/>
        </p:nvGrpSpPr>
        <p:grpSpPr>
          <a:xfrm>
            <a:off x="6354393" y="3082807"/>
            <a:ext cx="3354223" cy="960354"/>
            <a:chOff x="6354389" y="3082807"/>
            <a:chExt cx="3354223" cy="960354"/>
          </a:xfrm>
        </p:grpSpPr>
        <p:pic>
          <p:nvPicPr>
            <p:cNvPr id="57" name="Picture 56">
              <a:extLst>
                <a:ext uri="{FF2B5EF4-FFF2-40B4-BE49-F238E27FC236}">
                  <a16:creationId xmlns:a16="http://schemas.microsoft.com/office/drawing/2014/main" id="{D98240DE-BFEA-5243-91A7-82942DDC3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811">
              <a:off x="6354389" y="3082807"/>
              <a:ext cx="1113833" cy="462123"/>
            </a:xfrm>
            <a:prstGeom prst="rect">
              <a:avLst/>
            </a:prstGeom>
          </p:spPr>
        </p:pic>
        <p:sp>
          <p:nvSpPr>
            <p:cNvPr id="58" name="TextBox 57">
              <a:extLst>
                <a:ext uri="{FF2B5EF4-FFF2-40B4-BE49-F238E27FC236}">
                  <a16:creationId xmlns:a16="http://schemas.microsoft.com/office/drawing/2014/main" id="{0FB943F7-E673-B746-BFA0-E3964B5EEDCC}"/>
                </a:ext>
              </a:extLst>
            </p:cNvPr>
            <p:cNvSpPr txBox="1"/>
            <p:nvPr/>
          </p:nvSpPr>
          <p:spPr>
            <a:xfrm>
              <a:off x="7474295" y="3119831"/>
              <a:ext cx="2234317" cy="923330"/>
            </a:xfrm>
            <a:prstGeom prst="rect">
              <a:avLst/>
            </a:prstGeom>
            <a:noFill/>
          </p:spPr>
          <p:txBody>
            <a:bodyPr wrap="square" rtlCol="0">
              <a:spAutoFit/>
            </a:bodyPr>
            <a:lstStyle/>
            <a:p>
              <a:r>
                <a:rPr lang="en-US" sz="1800" dirty="0">
                  <a:solidFill>
                    <a:srgbClr val="00B5CC"/>
                  </a:solidFill>
                  <a:latin typeface="Calibri" panose="020F0502020204030204"/>
                </a:rPr>
                <a:t>Actual </a:t>
              </a:r>
              <a:br>
                <a:rPr lang="en-US" sz="1800" dirty="0">
                  <a:solidFill>
                    <a:srgbClr val="00B5CC"/>
                  </a:solidFill>
                  <a:latin typeface="Calibri" panose="020F0502020204030204"/>
                </a:rPr>
              </a:br>
              <a:r>
                <a:rPr lang="en-US" sz="1800" dirty="0">
                  <a:solidFill>
                    <a:srgbClr val="00B5CC"/>
                  </a:solidFill>
                  <a:latin typeface="Calibri" panose="020F0502020204030204"/>
                </a:rPr>
                <a:t>Performance </a:t>
              </a:r>
              <a:br>
                <a:rPr lang="en-US" sz="1800" dirty="0">
                  <a:solidFill>
                    <a:srgbClr val="00B5CC"/>
                  </a:solidFill>
                  <a:latin typeface="Calibri" panose="020F0502020204030204"/>
                </a:rPr>
              </a:br>
              <a:r>
                <a:rPr lang="en-US" sz="1800" dirty="0">
                  <a:solidFill>
                    <a:srgbClr val="00B5CC"/>
                  </a:solidFill>
                  <a:latin typeface="Calibri" panose="020F0502020204030204"/>
                </a:rPr>
                <a:t>Level</a:t>
              </a:r>
            </a:p>
          </p:txBody>
        </p:sp>
      </p:grpSp>
      <p:pic>
        <p:nvPicPr>
          <p:cNvPr id="59" name="Picture 58">
            <a:extLst>
              <a:ext uri="{FF2B5EF4-FFF2-40B4-BE49-F238E27FC236}">
                <a16:creationId xmlns:a16="http://schemas.microsoft.com/office/drawing/2014/main" id="{86B89876-2234-F04C-BB86-070F0538A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9975" y="3238004"/>
            <a:ext cx="157714" cy="157714"/>
          </a:xfrm>
          <a:prstGeom prst="rect">
            <a:avLst/>
          </a:prstGeom>
        </p:spPr>
      </p:pic>
    </p:spTree>
    <p:extLst>
      <p:ext uri="{BB962C8B-B14F-4D97-AF65-F5344CB8AC3E}">
        <p14:creationId xmlns:p14="http://schemas.microsoft.com/office/powerpoint/2010/main" val="32754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ppt_x</p:attrName>
                                        </p:attrNameLst>
                                      </p:cBhvr>
                                      <p:tavLst>
                                        <p:tav tm="0">
                                          <p:val>
                                            <p:strVal val="#ppt_x-#ppt_w*1.125000"/>
                                          </p:val>
                                        </p:tav>
                                        <p:tav tm="100000">
                                          <p:val>
                                            <p:strVal val="#ppt_x"/>
                                          </p:val>
                                        </p:tav>
                                      </p:tavLst>
                                    </p:anim>
                                    <p:animEffect transition="in" filter="wipe(right)">
                                      <p:cBhvr>
                                        <p:cTn id="8" dur="500"/>
                                        <p:tgtEl>
                                          <p:spTgt spid="51"/>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p:tgtEl>
                                          <p:spTgt spid="53"/>
                                        </p:tgtEl>
                                        <p:attrNameLst>
                                          <p:attrName>ppt_x</p:attrName>
                                        </p:attrNameLst>
                                      </p:cBhvr>
                                      <p:tavLst>
                                        <p:tav tm="0">
                                          <p:val>
                                            <p:strVal val="#ppt_x-#ppt_w*1.125000"/>
                                          </p:val>
                                        </p:tav>
                                        <p:tav tm="100000">
                                          <p:val>
                                            <p:strVal val="#ppt_x"/>
                                          </p:val>
                                        </p:tav>
                                      </p:tavLst>
                                    </p:anim>
                                    <p:animEffect transition="in" filter="wipe(right)">
                                      <p:cBhvr>
                                        <p:cTn id="18" dur="500"/>
                                        <p:tgtEl>
                                          <p:spTgt spid="5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p:tgtEl>
                                          <p:spTgt spid="52"/>
                                        </p:tgtEl>
                                        <p:attrNameLst>
                                          <p:attrName>ppt_x</p:attrName>
                                        </p:attrNameLst>
                                      </p:cBhvr>
                                      <p:tavLst>
                                        <p:tav tm="0">
                                          <p:val>
                                            <p:strVal val="#ppt_x-#ppt_w*1.125000"/>
                                          </p:val>
                                        </p:tav>
                                        <p:tav tm="100000">
                                          <p:val>
                                            <p:strVal val="#ppt_x"/>
                                          </p:val>
                                        </p:tav>
                                      </p:tavLst>
                                    </p:anim>
                                    <p:animEffect transition="in" filter="wipe(right)">
                                      <p:cBhvr>
                                        <p:cTn id="28" dur="500"/>
                                        <p:tgtEl>
                                          <p:spTgt spid="52"/>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up)">
                                      <p:cBhvr>
                                        <p:cTn id="32" dur="500"/>
                                        <p:tgtEl>
                                          <p:spTgt spid="50"/>
                                        </p:tgtEl>
                                      </p:cBhvr>
                                    </p:animEffect>
                                  </p:childTnLst>
                                </p:cTn>
                              </p:par>
                            </p:childTnLst>
                          </p:cTn>
                        </p:par>
                        <p:par>
                          <p:cTn id="33" fill="hold">
                            <p:stCondLst>
                              <p:cond delay="1000"/>
                            </p:stCondLst>
                            <p:childTnLst>
                              <p:par>
                                <p:cTn id="34" presetID="12" presetClass="entr" presetSubtype="8"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additive="base">
                                        <p:cTn id="36" dur="500"/>
                                        <p:tgtEl>
                                          <p:spTgt spid="54"/>
                                        </p:tgtEl>
                                        <p:attrNameLst>
                                          <p:attrName>ppt_x</p:attrName>
                                        </p:attrNameLst>
                                      </p:cBhvr>
                                      <p:tavLst>
                                        <p:tav tm="0">
                                          <p:val>
                                            <p:strVal val="#ppt_x-#ppt_w*1.125000"/>
                                          </p:val>
                                        </p:tav>
                                        <p:tav tm="100000">
                                          <p:val>
                                            <p:strVal val="#ppt_x"/>
                                          </p:val>
                                        </p:tav>
                                      </p:tavLst>
                                    </p:anim>
                                    <p:animEffect transition="in" filter="wipe(right)">
                                      <p:cBhvr>
                                        <p:cTn id="37" dur="500"/>
                                        <p:tgtEl>
                                          <p:spTgt spid="54"/>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par>
                          <p:cTn id="42" fill="hold">
                            <p:stCondLst>
                              <p:cond delay="2000"/>
                            </p:stCondLst>
                            <p:childTnLst>
                              <p:par>
                                <p:cTn id="43" presetID="12" presetClass="entr" presetSubtype="8"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p:tgtEl>
                                          <p:spTgt spid="55"/>
                                        </p:tgtEl>
                                        <p:attrNameLst>
                                          <p:attrName>ppt_x</p:attrName>
                                        </p:attrNameLst>
                                      </p:cBhvr>
                                      <p:tavLst>
                                        <p:tav tm="0">
                                          <p:val>
                                            <p:strVal val="#ppt_x-#ppt_w*1.125000"/>
                                          </p:val>
                                        </p:tav>
                                        <p:tav tm="100000">
                                          <p:val>
                                            <p:strVal val="#ppt_x"/>
                                          </p:val>
                                        </p:tav>
                                      </p:tavLst>
                                    </p:anim>
                                    <p:animEffect transition="in" filter="wipe(right)">
                                      <p:cBhvr>
                                        <p:cTn id="46" dur="500"/>
                                        <p:tgtEl>
                                          <p:spTgt spid="55"/>
                                        </p:tgtEl>
                                      </p:cBhvr>
                                    </p:animEffect>
                                  </p:childTnLst>
                                </p:cTn>
                              </p:par>
                            </p:childTnLst>
                          </p:cTn>
                        </p:par>
                        <p:par>
                          <p:cTn id="47" fill="hold">
                            <p:stCondLst>
                              <p:cond delay="2500"/>
                            </p:stCondLst>
                            <p:childTnLst>
                              <p:par>
                                <p:cTn id="48" presetID="22" presetClass="entr" presetSubtype="1"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up)">
                                      <p:cBhvr>
                                        <p:cTn id="50" dur="500"/>
                                        <p:tgtEl>
                                          <p:spTgt spid="48"/>
                                        </p:tgtEl>
                                      </p:cBhvr>
                                    </p:animEffect>
                                  </p:childTnLst>
                                </p:cTn>
                              </p:par>
                            </p:childTnLst>
                          </p:cTn>
                        </p:par>
                        <p:par>
                          <p:cTn id="51" fill="hold">
                            <p:stCondLst>
                              <p:cond delay="3000"/>
                            </p:stCondLst>
                            <p:childTnLst>
                              <p:par>
                                <p:cTn id="52" presetID="12" presetClass="entr" presetSubtype="8"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500"/>
                                        <p:tgtEl>
                                          <p:spTgt spid="59"/>
                                        </p:tgtEl>
                                        <p:attrNameLst>
                                          <p:attrName>ppt_x</p:attrName>
                                        </p:attrNameLst>
                                      </p:cBhvr>
                                      <p:tavLst>
                                        <p:tav tm="0">
                                          <p:val>
                                            <p:strVal val="#ppt_x-#ppt_w*1.125000"/>
                                          </p:val>
                                        </p:tav>
                                        <p:tav tm="100000">
                                          <p:val>
                                            <p:strVal val="#ppt_x"/>
                                          </p:val>
                                        </p:tav>
                                      </p:tavLst>
                                    </p:anim>
                                    <p:animEffect transition="in" filter="wipe(right)">
                                      <p:cBhvr>
                                        <p:cTn id="55" dur="500"/>
                                        <p:tgtEl>
                                          <p:spTgt spid="59"/>
                                        </p:tgtEl>
                                      </p:cBhvr>
                                    </p:animEffect>
                                  </p:childTnLst>
                                </p:cTn>
                              </p:par>
                            </p:childTnLst>
                          </p:cTn>
                        </p:par>
                        <p:par>
                          <p:cTn id="56" fill="hold">
                            <p:stCondLst>
                              <p:cond delay="3500"/>
                            </p:stCondLst>
                            <p:childTnLst>
                              <p:par>
                                <p:cTn id="57" presetID="22" presetClass="entr" presetSubtype="8"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left)">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288009" y="1631974"/>
            <a:ext cx="86895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288009" y="2997590"/>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218966" y="4426251"/>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3375471" y="4426251"/>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6542472" y="4006417"/>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4832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EDE1E8-7EAF-4775-A00F-33778179A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8409" y="858924"/>
            <a:ext cx="8174892" cy="5167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DE6AEDE-16FD-4ADC-9B67-E375447A4D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6779" y="177553"/>
            <a:ext cx="5531045" cy="6291564"/>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33441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FCE5A-B25A-AC4E-B41C-76753F0A7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2250" y="4103434"/>
            <a:ext cx="1193800" cy="1795716"/>
          </a:xfrm>
          <a:prstGeom prst="rect">
            <a:avLst/>
          </a:prstGeom>
        </p:spPr>
      </p:pic>
      <p:pic>
        <p:nvPicPr>
          <p:cNvPr id="9" name="Picture 8">
            <a:extLst>
              <a:ext uri="{FF2B5EF4-FFF2-40B4-BE49-F238E27FC236}">
                <a16:creationId xmlns:a16="http://schemas.microsoft.com/office/drawing/2014/main" id="{9648C784-5843-F54A-B6CA-2746C08AB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0150" y="-4606286"/>
            <a:ext cx="7080250" cy="10505436"/>
          </a:xfrm>
          <a:prstGeom prst="rect">
            <a:avLst/>
          </a:prstGeom>
        </p:spPr>
      </p:pic>
      <p:sp>
        <p:nvSpPr>
          <p:cNvPr id="7" name="Rectangle 6">
            <a:extLst>
              <a:ext uri="{FF2B5EF4-FFF2-40B4-BE49-F238E27FC236}">
                <a16:creationId xmlns:a16="http://schemas.microsoft.com/office/drawing/2014/main" id="{AA46D3D7-59AD-184F-B7D9-E374DE3C82F0}"/>
              </a:ext>
            </a:extLst>
          </p:cNvPr>
          <p:cNvSpPr/>
          <p:nvPr/>
        </p:nvSpPr>
        <p:spPr>
          <a:xfrm>
            <a:off x="4572000" y="1041400"/>
            <a:ext cx="3501280" cy="1754326"/>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Before the </a:t>
            </a:r>
          </a:p>
          <a:p>
            <a:pPr algn="ctr"/>
            <a:r>
              <a:rPr lang="en-US" sz="5400" b="0" cap="none" spc="0">
                <a:ln w="0"/>
                <a:solidFill>
                  <a:schemeClr val="tx1"/>
                </a:solidFill>
                <a:effectLst>
                  <a:outerShdw blurRad="38100" dist="19050" dir="2700000" algn="tl" rotWithShape="0">
                    <a:schemeClr val="dk1">
                      <a:alpha val="40000"/>
                    </a:schemeClr>
                  </a:outerShdw>
                </a:effectLst>
              </a:rPr>
              <a:t>Assessment</a:t>
            </a:r>
          </a:p>
        </p:txBody>
      </p:sp>
    </p:spTree>
    <p:extLst>
      <p:ext uri="{BB962C8B-B14F-4D97-AF65-F5344CB8AC3E}">
        <p14:creationId xmlns:p14="http://schemas.microsoft.com/office/powerpoint/2010/main" val="1961571413"/>
      </p:ext>
    </p:extLst>
  </p:cSld>
  <p:clrMapOvr>
    <a:masterClrMapping/>
  </p:clrMapOvr>
  <mc:AlternateContent xmlns:mc="http://schemas.openxmlformats.org/markup-compatibility/2006" xmlns:p14="http://schemas.microsoft.com/office/powerpoint/2010/main">
    <mc:Choice Requires="p14">
      <p:transition spd="slow" p14:dur="2000" advTm="1508"/>
    </mc:Choice>
    <mc:Fallback xmlns="">
      <p:transition spd="slow" advTm="1508"/>
    </mc:Fallback>
  </mc:AlternateContent>
</p:sld>
</file>

<file path=ppt/theme/theme1.xml><?xml version="1.0" encoding="utf-8"?>
<a:theme xmlns:a="http://schemas.openxmlformats.org/drawingml/2006/main" name="i-Ready PD BTS2018">
  <a:themeElements>
    <a:clrScheme name="CA_PD Template">
      <a:dk1>
        <a:srgbClr val="000000"/>
      </a:dk1>
      <a:lt1>
        <a:srgbClr val="FFFFFF"/>
      </a:lt1>
      <a:dk2>
        <a:srgbClr val="6D6E71"/>
      </a:dk2>
      <a:lt2>
        <a:srgbClr val="E7E6E6"/>
      </a:lt2>
      <a:accent1>
        <a:srgbClr val="00B5CC"/>
      </a:accent1>
      <a:accent2>
        <a:srgbClr val="F49A38"/>
      </a:accent2>
      <a:accent3>
        <a:srgbClr val="A0C037"/>
      </a:accent3>
      <a:accent4>
        <a:srgbClr val="0072B4"/>
      </a:accent4>
      <a:accent5>
        <a:srgbClr val="A54198"/>
      </a:accent5>
      <a:accent6>
        <a:srgbClr val="00AE4D"/>
      </a:accent6>
      <a:hlink>
        <a:srgbClr val="0072B4"/>
      </a:hlink>
      <a:folHlink>
        <a:srgbClr val="A5419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eady PD BTS2018" id="{1095B875-558A-934D-8F2D-424D10A76F2E}" vid="{07BA21A3-D565-7941-B4D1-9779B2F3A1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63ce61-7e8f-466a-9725-0f4eaaa4ec7a">
      <UserInfo>
        <DisplayName>Field Marketing</DisplayName>
        <AccountId>846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81BC8FCA136B48B6317B429B770F17" ma:contentTypeVersion="11" ma:contentTypeDescription="Create a new document." ma:contentTypeScope="" ma:versionID="4337ec2a63b795db227a7d18d8dc446a">
  <xsd:schema xmlns:xsd="http://www.w3.org/2001/XMLSchema" xmlns:xs="http://www.w3.org/2001/XMLSchema" xmlns:p="http://schemas.microsoft.com/office/2006/metadata/properties" xmlns:ns2="ea63ce61-7e8f-466a-9725-0f4eaaa4ec7a" xmlns:ns3="b155fd72-884d-4443-83cd-ddd74d501c8e" targetNamespace="http://schemas.microsoft.com/office/2006/metadata/properties" ma:root="true" ma:fieldsID="520fdc216c37cb5e9b0d83d93eb7d89a" ns2:_="" ns3:_="">
    <xsd:import namespace="ea63ce61-7e8f-466a-9725-0f4eaaa4ec7a"/>
    <xsd:import namespace="b155fd72-884d-4443-83cd-ddd74d501c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3ce61-7e8f-466a-9725-0f4eaaa4ec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55fd72-884d-4443-83cd-ddd74d501c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DF356D-5907-4DA4-BE7D-E6A8A252994E}">
  <ds:schemaRefs>
    <ds:schemaRef ds:uri="b155fd72-884d-4443-83cd-ddd74d501c8e"/>
    <ds:schemaRef ds:uri="http://purl.org/dc/terms/"/>
    <ds:schemaRef ds:uri="ea63ce61-7e8f-466a-9725-0f4eaaa4ec7a"/>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641973F1-82CE-4B15-B9BB-DD9F8DC00836}">
  <ds:schemaRefs>
    <ds:schemaRef ds:uri="http://schemas.microsoft.com/sharepoint/v3/contenttype/forms"/>
  </ds:schemaRefs>
</ds:datastoreItem>
</file>

<file path=customXml/itemProps3.xml><?xml version="1.0" encoding="utf-8"?>
<ds:datastoreItem xmlns:ds="http://schemas.openxmlformats.org/officeDocument/2006/customXml" ds:itemID="{B1F3B5A4-1D85-4797-81AD-F0786E8B0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63ce61-7e8f-466a-9725-0f4eaaa4ec7a"/>
    <ds:schemaRef ds:uri="b155fd72-884d-4443-83cd-ddd74d501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1168</TotalTime>
  <Words>2629</Words>
  <Application>Microsoft Office PowerPoint</Application>
  <PresentationFormat>On-screen Show (4:3)</PresentationFormat>
  <Paragraphs>339</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.AppleSystemUIFont</vt:lpstr>
      <vt:lpstr>Arial</vt:lpstr>
      <vt:lpstr>Calibri</vt:lpstr>
      <vt:lpstr>Calibri Light</vt:lpstr>
      <vt:lpstr>Lato</vt:lpstr>
      <vt:lpstr>Open Sans</vt:lpstr>
      <vt:lpstr>System Font Regular</vt:lpstr>
      <vt:lpstr>Wingdings</vt:lpstr>
      <vt:lpstr>i-Ready PD BTS2018</vt:lpstr>
      <vt:lpstr>Administering the Diagnostic  at Home for Families </vt:lpstr>
      <vt:lpstr>PowerPoint Presentation</vt:lpstr>
      <vt:lpstr>  Agenda</vt:lpstr>
      <vt:lpstr>PowerPoint Presentation</vt:lpstr>
      <vt:lpstr>i-Ready Diagnostic</vt:lpstr>
      <vt:lpstr>Adaptive Diagnostic Assessment</vt:lpstr>
      <vt:lpstr>PowerPoint Presentation</vt:lpstr>
      <vt:lpstr>PowerPoint Presentation</vt:lpstr>
      <vt:lpstr>PowerPoint Presentation</vt:lpstr>
      <vt:lpstr>Logging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Grades K–2 Confirmation Screen</vt:lpstr>
      <vt:lpstr>Grades 3–8 Confirmation Screen</vt:lpstr>
      <vt:lpstr>Effectively Monitor the Diagnostic</vt:lpstr>
      <vt:lpstr>Effectively Monitor the Diagnostic</vt:lpstr>
      <vt:lpstr>PowerPoint Presentation</vt:lpstr>
      <vt:lpstr>i-Ready Personalized Instruction</vt:lpstr>
      <vt:lpstr>i-Ready Online Lessons for Reading</vt:lpstr>
      <vt:lpstr>i-Ready Online Lessons for Mathematics</vt:lpstr>
      <vt:lpstr>K–2 Student Dashboard</vt:lpstr>
      <vt:lpstr>3–8 Student Dashboard</vt:lpstr>
      <vt:lpstr>PowerPoint Presentation</vt:lpstr>
      <vt:lpstr>Administering the Diagnostic at Home</vt:lpstr>
      <vt:lpstr>PowerPoint Presentation</vt:lpstr>
      <vt:lpstr>PowerPoint Presentation</vt:lpstr>
      <vt:lpstr>Key Takeaways</vt:lpstr>
      <vt:lpstr>Getting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Pearlman</dc:creator>
  <cp:lastModifiedBy>LOREN K CRADDOCK</cp:lastModifiedBy>
  <cp:revision>92</cp:revision>
  <dcterms:created xsi:type="dcterms:W3CDTF">2020-07-30T21:56:00Z</dcterms:created>
  <dcterms:modified xsi:type="dcterms:W3CDTF">2020-08-28T23:05:00Z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0x010100CB81BC8FCA136B48B6317B429B770F17</vt:lpwstr>
  </property>
</Properties>
</file>